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8" r:id="rId3"/>
    <p:sldId id="314" r:id="rId4"/>
    <p:sldId id="307" r:id="rId5"/>
    <p:sldId id="365" r:id="rId6"/>
    <p:sldId id="301" r:id="rId7"/>
    <p:sldId id="302" r:id="rId8"/>
    <p:sldId id="303" r:id="rId9"/>
    <p:sldId id="386" r:id="rId10"/>
    <p:sldId id="387" r:id="rId11"/>
    <p:sldId id="391" r:id="rId12"/>
    <p:sldId id="378" r:id="rId13"/>
    <p:sldId id="380" r:id="rId14"/>
    <p:sldId id="383" r:id="rId15"/>
    <p:sldId id="304" r:id="rId16"/>
    <p:sldId id="382" r:id="rId17"/>
    <p:sldId id="313" r:id="rId18"/>
    <p:sldId id="384" r:id="rId19"/>
    <p:sldId id="350" r:id="rId20"/>
    <p:sldId id="348" r:id="rId21"/>
    <p:sldId id="385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15" r:id="rId31"/>
    <p:sldId id="345" r:id="rId32"/>
    <p:sldId id="376" r:id="rId33"/>
    <p:sldId id="346" r:id="rId34"/>
    <p:sldId id="363" r:id="rId35"/>
    <p:sldId id="316" r:id="rId36"/>
    <p:sldId id="392" r:id="rId37"/>
    <p:sldId id="364" r:id="rId38"/>
    <p:sldId id="34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80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58" autoAdjust="0"/>
  </p:normalViewPr>
  <p:slideViewPr>
    <p:cSldViewPr>
      <p:cViewPr>
        <p:scale>
          <a:sx n="89" d="100"/>
          <a:sy n="89" d="100"/>
        </p:scale>
        <p:origin x="-63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1A1F-5450-4549-AA84-33C151670143}" type="datetimeFigureOut">
              <a:rPr lang="bg-BG" smtClean="0"/>
              <a:pPr/>
              <a:t>4.2.2015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12ACD-47C5-4A06-8E3D-A71EE4F7E96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811014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00833-8E7F-425C-8C9E-D45FACB0CE49}" type="datetimeFigureOut">
              <a:rPr lang="bg-BG" smtClean="0"/>
              <a:pPr/>
              <a:t>4.2.2015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2C85-C4E1-4011-93CC-1EF591032DB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13981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2C85-C4E1-4011-93CC-1EF591032DB1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2C85-C4E1-4011-93CC-1EF591032DB1}" type="slidenum">
              <a:rPr lang="bg-BG" smtClean="0"/>
              <a:pPr/>
              <a:t>29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2C85-C4E1-4011-93CC-1EF591032DB1}" type="slidenum">
              <a:rPr lang="bg-BG" smtClean="0"/>
              <a:pPr/>
              <a:t>35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01303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transpaceproject.eu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GB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ПСИХОДРАМА ФЕСТИВАЛ – ПЛОВДИВ </a:t>
            </a:r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02.2015</a:t>
            </a:r>
            <a:r>
              <a:rPr lang="bg-BG" sz="2000" dirty="0" smtClean="0"/>
              <a:t/>
            </a:r>
            <a:br>
              <a:rPr lang="bg-BG" sz="2000" dirty="0" smtClean="0"/>
            </a:b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g-BG" sz="3900" b="1" i="1" dirty="0" smtClean="0"/>
              <a:t>TranSpace – </a:t>
            </a:r>
            <a:endParaRPr lang="en-US" sz="3900" b="1" i="1" dirty="0" smtClean="0"/>
          </a:p>
          <a:p>
            <a:pPr algn="ctr">
              <a:buNone/>
            </a:pPr>
            <a:r>
              <a:rPr lang="bg-BG" sz="3900" b="1" i="1" dirty="0" smtClean="0"/>
              <a:t>пространство за преход </a:t>
            </a:r>
            <a:endParaRPr lang="en-US" sz="3900" b="1" i="1" dirty="0" smtClean="0"/>
          </a:p>
          <a:p>
            <a:pPr algn="ctr">
              <a:buNone/>
            </a:pPr>
            <a:r>
              <a:rPr lang="bg-BG" sz="3900" b="1" i="1" dirty="0" smtClean="0"/>
              <a:t>от страх към увереност </a:t>
            </a:r>
            <a:endParaRPr lang="en-US" sz="3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Д-р Гълъбина Тарашоева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 д-р Мая Костадинова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Ангел Томов, Наталия Бориславова, Райна Маркова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Център за психично здраве проф Н. Шипковенски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endParaRPr lang="bg-BG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609600"/>
            <a:ext cx="2021674" cy="1041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76401"/>
            <a:ext cx="1383124" cy="990600"/>
          </a:xfrm>
          <a:prstGeom prst="rect">
            <a:avLst/>
          </a:prstGeom>
        </p:spPr>
      </p:pic>
      <p:pic>
        <p:nvPicPr>
          <p:cNvPr id="7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5562600" cy="914400"/>
          </a:xfrm>
        </p:spPr>
        <p:txBody>
          <a:bodyPr>
            <a:normAutofit fontScale="90000"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Значението на преходното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пространство за развитието на детето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 пространството, в което  детето чувства сигурност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нарастват 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креативността,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потенциалът и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възможността за предприемане на действия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Това дете е 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способно да развие силна идентичност на Аз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а и 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необходимото доверие в света и хората,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спонтанно да експресира своите нужди и чувства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1230724" cy="1066800"/>
          </a:xfrm>
          <a:prstGeom prst="rect">
            <a:avLst/>
          </a:prstGeom>
        </p:spPr>
      </p:pic>
      <p:pic>
        <p:nvPicPr>
          <p:cNvPr id="10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388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Методът </a:t>
            </a:r>
            <a:r>
              <a:rPr lang="bg-BG" sz="3600" b="1" dirty="0" err="1" smtClean="0">
                <a:latin typeface="Times New Roman" pitchFamily="18" charset="0"/>
                <a:cs typeface="Times New Roman" pitchFamily="18" charset="0"/>
              </a:rPr>
              <a:t>Психодрама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100" b="1" dirty="0" smtClean="0">
                <a:latin typeface="Times New Roman" pitchFamily="18" charset="0"/>
                <a:cs typeface="Times New Roman" pitchFamily="18" charset="0"/>
              </a:rPr>
              <a:t>бе създаден от  д-р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smtClean="0">
                <a:latin typeface="Times New Roman" pitchFamily="18" charset="0"/>
                <a:cs typeface="Times New Roman" pitchFamily="18" charset="0"/>
              </a:rPr>
              <a:t>Jacob Levy Moreno, </a:t>
            </a:r>
            <a:r>
              <a:rPr lang="bg-BG" sz="31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1921.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bg-BG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38892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Този метод, основан на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концепцията за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b="1" i="1" dirty="0" smtClean="0">
                <a:latin typeface="Times New Roman" pitchFamily="18" charset="0"/>
                <a:cs typeface="Times New Roman" pitchFamily="18" charset="0"/>
              </a:rPr>
              <a:t>спонтанност и креативност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b="1" i="1" dirty="0" smtClean="0">
                <a:latin typeface="Times New Roman" pitchFamily="18" charset="0"/>
                <a:cs typeface="Times New Roman" pitchFamily="18" charset="0"/>
              </a:rPr>
              <a:t>ролевата теория и </a:t>
            </a:r>
            <a:r>
              <a:rPr lang="bg-BG" sz="2600" b="1" i="1" dirty="0" err="1" smtClean="0">
                <a:latin typeface="Times New Roman" pitchFamily="18" charset="0"/>
                <a:cs typeface="Times New Roman" pitchFamily="18" charset="0"/>
              </a:rPr>
              <a:t>социометрията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премества фокуса в психотерапията </a:t>
            </a:r>
          </a:p>
          <a:p>
            <a:pPr algn="ctr">
              <a:buNone/>
            </a:pP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от индивида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към взаимоотношенията с другите хора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Класическата психодрама на Морено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се разглежда не просто като психотерапия,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а като ефективна методология за постигане на 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процес на себеовластяване на хора, 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които нямат себеутвърждаваща сила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7200"/>
            <a:ext cx="2021674" cy="104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98757"/>
            <a:ext cx="1764124" cy="13592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198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 Булингът се определя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като феномен,</a:t>
            </a:r>
            <a:endParaRPr lang="sl-SI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при кайто едно лице 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изложено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многократно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прекомерно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 негативни действия от страна на едно или повече други лица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когато едно лице </a:t>
            </a: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умишлено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нанася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вреда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или дискриминация спрямо друго лице чрез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физически контакт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думи или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 друг начин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” (Olweus, 1993)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1600"/>
            <a:ext cx="1764124" cy="1359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7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Булинг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Физически булинг</a:t>
            </a:r>
            <a:endParaRPr lang="bg-BG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Вербален булинг</a:t>
            </a:r>
            <a:endParaRPr lang="bg-BG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Характеризира се с директно физическо насилие срещу другите като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бутане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удряне, или ритане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Може да бъде определен като негативен подход към някого изразен директно чрез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съдържание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напр. казване на нараняващи неща и наричане с лоши имена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Стил на говоре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напр. крещене на някого или заплашването 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764124" cy="1359243"/>
          </a:xfrm>
          <a:prstGeom prst="rect">
            <a:avLst/>
          </a:prstGeom>
        </p:spPr>
      </p:pic>
      <p:pic>
        <p:nvPicPr>
          <p:cNvPr id="10242" name="Picture 2" descr="C:\Users\Roy\Documents\TranSpace\Magazine\Issue 2\Comics\Girls laughing at m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10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Булинг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3931920" cy="102076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Релационен </a:t>
            </a: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Булинг (във взаимоотношенията)</a:t>
            </a:r>
            <a:endParaRPr lang="bg-BG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Кибер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булинг</a:t>
            </a:r>
            <a:r>
              <a:rPr lang="sl-SI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2438400"/>
            <a:ext cx="3931920" cy="3951288"/>
          </a:xfrm>
        </p:spPr>
        <p:txBody>
          <a:bodyPr>
            <a:normAutofit lnSpcReduction="1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е повече индиректен и включва умишлени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манипулация 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опити да се навреди на приятелствата на друго дете или  младеж, или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Чувството на включеност в групата на връстниците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напр. окуражаване на другите да не са приятели с жертвата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Courier New" pitchFamily="49" charset="0"/>
              <a:buChar char="o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Разпространяване на лъжи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насилие, което се проявява чрез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персоналните компютри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напр. и - мейли и в социалните мрежи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Мобилни телефони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напр. текстови </a:t>
            </a:r>
          </a:p>
          <a:p>
            <a:pPr marL="0" indent="0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съобщения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)”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0"/>
            <a:ext cx="1764124" cy="1359243"/>
          </a:xfrm>
          <a:prstGeom prst="rect">
            <a:avLst/>
          </a:prstGeom>
        </p:spPr>
      </p:pic>
      <p:pic>
        <p:nvPicPr>
          <p:cNvPr id="11266" name="Picture 2" descr="C:\Users\Roy\Documents\TranSpace\Magazine\Issue 2\Comics\Girls prank cal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17526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10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139696" cy="152055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b="1" dirty="0" smtClean="0"/>
              <a:t>Проучване на насилието по места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2590800" cy="457200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71800" y="990600"/>
            <a:ext cx="5715000" cy="557784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Университетът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Maribor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създаде инструмент за количествено и качественжо проучване на насилието сред целевата група</a:t>
            </a:r>
            <a:r>
              <a:rPr lang="bg-BG" sz="2400" dirty="0" smtClean="0"/>
              <a:t> -</a:t>
            </a:r>
            <a:r>
              <a:rPr lang="en-US" sz="2400" dirty="0" smtClean="0"/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Aggression Victimization Instrument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Той беше приложен от всеки от  партньорите за да се разберат потребностите на децата – </a:t>
            </a:r>
          </a:p>
          <a:p>
            <a:pPr marL="0">
              <a:spcBef>
                <a:spcPts val="0"/>
              </a:spcBef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на общо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204 деца, юноши и младежи (11-21г. възраст</a:t>
            </a:r>
            <a:r>
              <a:rPr lang="ru-RU" sz="2000" dirty="0" smtClean="0"/>
              <a:t>),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със специални нужди, от пет страни, съобщаващи за случаи на агресия през последните месеци</a:t>
            </a:r>
            <a:r>
              <a:rPr lang="ru-RU" sz="2000" dirty="0" smtClean="0"/>
              <a:t>.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Този анализ на потребностите беше обобщен и послужи за основа за  изработване на методологията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1764124" cy="1359243"/>
          </a:xfrm>
          <a:prstGeom prst="rect">
            <a:avLst/>
          </a:prstGeom>
        </p:spPr>
      </p:pic>
      <p:pic>
        <p:nvPicPr>
          <p:cNvPr id="7" name="Picture 2" descr="C:\Users\Roy\Documents\TranSpace\Local violence research\Front cover sn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937338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9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02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219200"/>
          </a:xfrm>
        </p:spPr>
        <p:txBody>
          <a:bodyPr>
            <a:noAutofit/>
          </a:bodyPr>
          <a:lstStyle/>
          <a:p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Първата част на количествения </a:t>
            </a:r>
            <a:br>
              <a:rPr lang="bg-BG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въпросник </a:t>
            </a:r>
            <a:r>
              <a:rPr lang="sl-SI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училищната</a:t>
            </a:r>
            <a:r>
              <a:rPr lang="sl-SI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br>
              <a:rPr lang="bg-BG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насочена към</a:t>
            </a:r>
            <a:r>
              <a:rPr lang="en-US" sz="2800" b="1" dirty="0" smtClean="0"/>
              <a:t>:</a:t>
            </a:r>
            <a:endParaRPr lang="bg-BG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11704" y="1676401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физическия булинг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словесния булинг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Булинг във </a:t>
            </a: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взаимоотношенията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манипулация и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кибер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булинг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Всяко от тези явления е </a:t>
            </a: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относително обичайно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 училище или между </a:t>
            </a: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юношите</a:t>
            </a: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98757"/>
            <a:ext cx="1764124" cy="1359243"/>
          </a:xfrm>
          <a:prstGeom prst="rect">
            <a:avLst/>
          </a:prstGeom>
        </p:spPr>
      </p:pic>
      <p:pic>
        <p:nvPicPr>
          <p:cNvPr id="9218" name="Picture 2" descr="C:\Users\Roy\Documents\TranSpace\Magazine\Issue 2\Comics\Girls whispers and rumour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67715"/>
            <a:ext cx="3583504" cy="465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7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Втората част на количествения</a:t>
            </a:r>
            <a:br>
              <a:rPr lang="bg-BG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 въпросник  </a:t>
            </a:r>
            <a:r>
              <a:rPr lang="sl-SI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семейната</a:t>
            </a:r>
            <a:r>
              <a:rPr lang="sl-SI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 изучава:</a:t>
            </a:r>
            <a:endParaRPr lang="bg-BG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Психичното насилие, което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се характеризира с казване или правене на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неща, които карат детето или юношата да се чувства смутено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Courier New" pitchFamily="49" charset="0"/>
              <a:buChar char="o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засрамено или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лошо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Занемаряването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включва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липса на подходяща грижа за дете или юноша, както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игнориране на потребностите на детето или юношата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498757"/>
            <a:ext cx="1764124" cy="1359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7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674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(качествена) на този инструмент е интервю с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големи отворени въпроси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насочени към: 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деца, които наскоро са се идентифицирали като жертви на агресивни действия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ситуации, в които се появяват агресивните действия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училище и семейна среда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възприятията на жертвата на такава ситуация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самочувствието на жертвата,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както и общото й благополучие</a:t>
            </a:r>
            <a:r>
              <a:rPr lang="en-GB" dirty="0" smtClean="0"/>
              <a:t>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638800"/>
            <a:ext cx="2021674" cy="104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020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436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РЕЗУЛТАТИ ОТ ПРОУЧВАНЕТО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b="1" dirty="0"/>
          </a:p>
        </p:txBody>
      </p:sp>
      <p:graphicFrame>
        <p:nvGraphicFramePr>
          <p:cNvPr id="21505" name="Chart 2"/>
          <p:cNvGraphicFramePr>
            <a:graphicFrameLocks/>
          </p:cNvGraphicFramePr>
          <p:nvPr>
            <p:ph idx="1"/>
          </p:nvPr>
        </p:nvGraphicFramePr>
        <p:xfrm>
          <a:off x="304800" y="1600200"/>
          <a:ext cx="8118475" cy="4876800"/>
        </p:xfrm>
        <a:graphic>
          <a:graphicData uri="http://schemas.openxmlformats.org/presentationml/2006/ole">
            <p:oleObj spid="_x0000_s21505" r:id="rId3" imgW="8547333" imgH="5133277" progId="Excel.Sheet.8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457200" y="1752600"/>
          <a:ext cx="8118952" cy="4876800"/>
        </p:xfrm>
        <a:graphic>
          <a:graphicData uri="http://schemas.openxmlformats.org/presentationml/2006/ole">
            <p:oleObj spid="_x0000_s21506" r:id="rId5" imgW="8547333" imgH="5133277" progId="Excel.Sheet.8">
              <p:embed/>
            </p:oleObj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2062" y="4596049"/>
            <a:ext cx="7251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</a:t>
            </a:r>
            <a:r>
              <a:rPr lang="bg-BG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Тази публикация е изработена с финансовата подкрепа на  програма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Daphne </a:t>
            </a:r>
            <a:r>
              <a:rPr lang="bg-BG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Европейската Комисия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bg-BG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Съдържанието на тази публикация е лична отговорност на нейния автор и по никакъв начин не отразява виждането на Европейската комисия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062" y="37338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</a:t>
            </a:r>
            <a:r>
              <a:rPr lang="bg-B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 финансовата подкрепа на програма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Daphne </a:t>
            </a:r>
            <a:r>
              <a:rPr lang="bg-B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Европейската Общност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24583"/>
            <a:ext cx="3962400" cy="2909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4124" cy="1359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9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9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РЕЗУЛТАТИ ОТ ПРОУЧВАНЕТО:</a:t>
            </a:r>
            <a:endParaRPr lang="bg-BG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Разпространение 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Разпределение според тип агресивно поведение и възраст-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bg-BG" dirty="0" smtClean="0"/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честотата на агресивните прояви е «няколко пъти» за последните 6 месеца,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като най-често съобщавани са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негативни коментари зад гърба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Крещене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Криене и повреждане на вещите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по-откритите и директни форми на агресия (вербална и релационна агресия) са по-чести във възрастта на ранно юношество (до 14г)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383124" cy="1054443"/>
          </a:xfrm>
          <a:prstGeom prst="rect">
            <a:avLst/>
          </a:prstGeom>
        </p:spPr>
      </p:pic>
      <p:pic>
        <p:nvPicPr>
          <p:cNvPr id="10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Изводите от проучването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определиха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целите на </a:t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методологията, разработена от</a:t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ЦПЗ проф. Н. Шипковенски</a:t>
            </a:r>
            <a:endParaRPr lang="bg-BG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Изводи -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От качествената част на проучването се появиха девет тематични рамки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ниското  самочувствие се оказа най-важен проблем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свързан със социалния контекст и стратегиите за справяне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Подобряване на социалните умения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емпатия,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асертивност,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колаборация.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Повишаване на самооценката в контекстта на социални връзки и интеракции в групата.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Повишаване чувството на приетост и сигурност. 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6" y="1143000"/>
            <a:ext cx="1383124" cy="1054443"/>
          </a:xfrm>
          <a:prstGeom prst="rect">
            <a:avLst/>
          </a:prstGeom>
        </p:spPr>
      </p:pic>
      <p:pic>
        <p:nvPicPr>
          <p:cNvPr id="12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1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РАБОТИЛНИЦА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СЪЗДАВАНЕ НА ЗАЩИТЕНО МЯСТО</a:t>
            </a: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Всяко дете се нуждае от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Защитено място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сигурност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топлина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храна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възхищение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Изследване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излезе навън и да изследва  света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има контакт с другите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се движи свободно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Детето трябва да научи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пази собствените си граници и да уважава границите на другите</a:t>
            </a:r>
          </a:p>
          <a:p>
            <a:pPr lvl="0"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разпознава кога и колко да отваря границите си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влиза в истински контакт с други деца – необвързващ контакт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Че фрустрацията е част от живота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Че ние можем да имаме различни мнения, но да останем приятели</a:t>
            </a:r>
            <a:r>
              <a:rPr lang="en-US" dirty="0" smtClean="0"/>
              <a:t>. 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91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РАБОТИЛНИЦА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СЪЗДАВАНЕ НА ЗАЩИТЕНО МЯСТО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Въведение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- Ниското самочувствие изглежда е най-честият и най – сложен проблем, за който интервюираните съобщават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както открито, така и латентно. 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децата да могат да започнат да си говорят по чувствителни теми в защитено обкръжение и постигнато доверие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"/>
            <a:ext cx="1383124" cy="1054443"/>
          </a:xfrm>
          <a:prstGeom prst="rect">
            <a:avLst/>
          </a:prstGeom>
        </p:spPr>
      </p:pic>
      <p:pic>
        <p:nvPicPr>
          <p:cNvPr id="9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674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РАБОТИЛНИЦА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Взаимоотношения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 агресорите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Защо аз съм неспособен </a:t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да реагирам адекватно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Въведение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- ниското самочувствие стои зад неспособността да се изгради адекватен защитен механизъм срещу насилието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- Да се помогне на децата да разберат динамиките на взаимоотношенията между жертва и агресор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- тези деца да се научат да мислят за себе си, да говорят за себе си, и да отстояват себе си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020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91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800600" cy="990600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РАБОТИЛНИЦА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Противопоставяне или бягството</a:t>
            </a:r>
            <a:r>
              <a:rPr lang="bg-BG" sz="2400" b="1" dirty="0" smtClean="0"/>
              <a:t>!</a:t>
            </a:r>
            <a:endParaRPr lang="bg-BG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03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Въведение  -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Бягството трябва  да 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разглежда като много повече от просто психично затваряне в себе си по време на насилието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то става начин на съществуване и като такова то функционира като парализираща защита срещу реалността.</a:t>
            </a:r>
          </a:p>
          <a:p>
            <a:pPr>
              <a:buNone/>
            </a:pP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26700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- Да се научи да разпознава и цени своите силни страни </a:t>
            </a:r>
          </a:p>
          <a:p>
            <a:pPr lvl="0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 да осъзнае колко силен в действителност е, </a:t>
            </a:r>
          </a:p>
          <a:p>
            <a:pPr lvl="0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да не се чувства засрамен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когато се преживява слаб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8640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91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>РАБОТИЛНИЦА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>Пазене на гранците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3127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Въведение</a:t>
            </a: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Истинско повишаване на самочувствието и намаляване на поведението на жертва, може да дойде като резултат от постепенното заемане на психична позиция на активен агент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който настоява за дълбоко разбиране за себе си и другите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 се научат как да настояват за разбиране на своето пространство във връзка с другите пространства, 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 се научат как да си изработват бариери между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не мен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пространствата</a:t>
            </a:r>
          </a:p>
          <a:p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020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150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РАБОТИЛНИЦА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Игнориране 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овластяване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Въведение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– игнорирането, социалното изключване най-често се използва като допълнителен ограничаващ механизъм, който придружава други действия на насилие и препотвърждава статуса на  жертвата, като безпомощен, изолиран  предмет 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3965448"/>
          </a:xfrm>
        </p:spPr>
        <p:txBody>
          <a:bodyPr>
            <a:normAutofit/>
          </a:bodyPr>
          <a:lstStyle/>
          <a:p>
            <a:pPr lvl="0"/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децата да научат, </a:t>
            </a:r>
          </a:p>
          <a:p>
            <a:pPr lvl="0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Че няма причина да пазят в тайна насилието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защото не те са виновните,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че пазенето на тайна дава власт на агресора,</a:t>
            </a: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че имат право да искат и да получат помощ и  подкрепа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 няма защо да се срамуват от своята слабост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436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1143000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РАБОТИЛНИЦА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6: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Различията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от доминиращата идентичност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са обогатяващ елемент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3508248"/>
          </a:xfrm>
        </p:spPr>
        <p:txBody>
          <a:bodyPr>
            <a:normAutofit fontScale="62500" lnSpcReduction="20000"/>
          </a:bodyPr>
          <a:lstStyle/>
          <a:p>
            <a:r>
              <a:rPr lang="bg-BG" sz="3800" b="1" dirty="0" smtClean="0">
                <a:latin typeface="Times New Roman" pitchFamily="18" charset="0"/>
                <a:cs typeface="Times New Roman" pitchFamily="18" charset="0"/>
              </a:rPr>
              <a:t>Въведение - </a:t>
            </a: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Другостта е нещо тясно свързано с проблемите с психичното здраве или обучителните трудности </a:t>
            </a:r>
            <a:endParaRPr lang="bg-BG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3800" b="1" dirty="0" smtClean="0">
                <a:latin typeface="Times New Roman" pitchFamily="18" charset="0"/>
                <a:cs typeface="Times New Roman" pitchFamily="18" charset="0"/>
              </a:rPr>
              <a:t>Всеки един заслужава да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800" b="1" dirty="0" smtClean="0">
                <a:latin typeface="Times New Roman" pitchFamily="18" charset="0"/>
                <a:cs typeface="Times New Roman" pitchFamily="18" charset="0"/>
              </a:rPr>
              <a:t>има своето място в групите от хора и да има своите права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041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Да позволи на децата да започнат да приемат своята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другост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”/”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различност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като част от живота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а не като нещо, което да понижава самочувствието им</a:t>
            </a:r>
          </a:p>
          <a:p>
            <a:pPr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Да се научат как да преживяват Другостта, за да знаят как да я включат в своята собствена емоционална и когнитивна реалност,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020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bg-BG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114800" cy="685800"/>
          </a:xfrm>
        </p:spPr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Творчески работилници</a:t>
            </a:r>
            <a:endParaRPr lang="bg-BG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g-BG" dirty="0" smtClean="0"/>
              <a:t>Ден на открито 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Себерефлексия и интегриране на придобития опит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495800" y="2514600"/>
            <a:ext cx="4041775" cy="3998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g-BG" dirty="0" smtClean="0"/>
              <a:t>Тъй като </a:t>
            </a:r>
            <a:r>
              <a:rPr lang="en-US" dirty="0" err="1" smtClean="0"/>
              <a:t>TranSpace</a:t>
            </a:r>
            <a:r>
              <a:rPr lang="en-US" dirty="0" smtClean="0"/>
              <a:t> </a:t>
            </a:r>
            <a:r>
              <a:rPr lang="bg-BG" dirty="0" smtClean="0"/>
              <a:t>е проект за пространството със всичките му определения</a:t>
            </a:r>
            <a:r>
              <a:rPr lang="en-US" dirty="0" smtClean="0"/>
              <a:t>, </a:t>
            </a:r>
            <a:r>
              <a:rPr lang="bg-BG" dirty="0" smtClean="0"/>
              <a:t>за групите са планирани и допълнителни дейности</a:t>
            </a:r>
            <a:r>
              <a:rPr lang="en-US" dirty="0" smtClean="0"/>
              <a:t>.</a:t>
            </a:r>
            <a:endParaRPr lang="bg-BG" dirty="0" smtClean="0"/>
          </a:p>
          <a:p>
            <a:r>
              <a:rPr lang="bg-BG" dirty="0" smtClean="0"/>
              <a:t>Използването на редица дейности на открито развива и допълва методологията</a:t>
            </a:r>
            <a:r>
              <a:rPr lang="en-US" dirty="0" smtClean="0"/>
              <a:t>, </a:t>
            </a:r>
            <a:r>
              <a:rPr lang="bg-BG" dirty="0" smtClean="0"/>
              <a:t>предоставяйки свободата в пространство – </a:t>
            </a:r>
          </a:p>
          <a:p>
            <a:r>
              <a:rPr lang="en-US" dirty="0" smtClean="0"/>
              <a:t> </a:t>
            </a:r>
            <a:endParaRPr lang="bg-BG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71" y="5808742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562600" cy="1542288"/>
          </a:xfrm>
        </p:spPr>
        <p:txBody>
          <a:bodyPr>
            <a:noAutofit/>
          </a:bodyPr>
          <a:lstStyle/>
          <a:p>
            <a:pPr lvl="0"/>
            <a:r>
              <a:rPr lang="es-E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СТРУКТУРА, ЦЕЛИ И ЗАДАЧИ </a:t>
            </a:r>
            <a:br>
              <a:rPr lang="bg-BG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НА ПРОЕКТА: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600" dirty="0" smtClean="0">
                <a:latin typeface="Times New Roman" pitchFamily="18" charset="0"/>
                <a:cs typeface="Times New Roman" pitchFamily="18" charset="0"/>
              </a:rPr>
            </a:br>
            <a:endParaRPr lang="bg-B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ВРОПЕЙСКА ПРОГРАМА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Daphne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Целева група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инвалидизирани деца и младежи, жертви на насилие дължащо се на социална стигма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Продължителност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Януари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  2013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Декември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2014)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 се разбере естеството на насилието сред децата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 се създаде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нов метод за защита - средства, с които да се отговаря на насилието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 се разпространи тази методология, чрез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 site,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списание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брошури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 посещения в училище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>
              <a:spcBef>
                <a:spcPts val="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867400"/>
            <a:ext cx="1295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0"/>
            <a:ext cx="2021674" cy="1041469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/>
          </a:bodyPr>
          <a:lstStyle/>
          <a:p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>Международен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>тренинг на обучителите от 5 партньорски организации, проведен в София</a:t>
            </a:r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700" dirty="0" smtClean="0">
                <a:latin typeface="Times New Roman" pitchFamily="18" charset="0"/>
                <a:cs typeface="Times New Roman" pitchFamily="18" charset="0"/>
              </a:rPr>
            </a:br>
            <a:endParaRPr lang="bg-BG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7750" y="3137694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38750" y="3185319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0"/>
            <a:ext cx="1764124" cy="1359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7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Пилотно </a:t>
            </a:r>
            <a:br>
              <a:rPr lang="bg-BG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приложение на методологията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 5 партньорски организации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 40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деца за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всяка от тях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бяха разпределени в малки групи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 всяка група бяха </a:t>
            </a: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проведени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работилници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ден на открито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креативни работилници </a:t>
            </a:r>
          </a:p>
          <a:p>
            <a:pPr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Всеки партньор разви собствено описание на адаптирането на методологията към особеностите </a:t>
            </a:r>
            <a:r>
              <a:rPr lang="bg-BG" smtClean="0">
                <a:latin typeface="Times New Roman" pitchFamily="18" charset="0"/>
                <a:cs typeface="Times New Roman" pitchFamily="18" charset="0"/>
              </a:rPr>
              <a:t>на организацията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Roy\Documents\TranSpace\Workshops\promente\picAustria\DayInSpaceGroup2\Activity6_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2819400"/>
            <a:ext cx="1675015" cy="1259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y\Documents\TranSpace\Magazine\Issue 2\Au\Creative workshop\Theatre workshop 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1464220" cy="1342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Roy\Documents\TranSpace\Magazine\Issue 2\Intras\IMG_1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1383124" cy="1054443"/>
          </a:xfrm>
          <a:prstGeom prst="rect">
            <a:avLst/>
          </a:prstGeom>
        </p:spPr>
      </p:pic>
      <p:pic>
        <p:nvPicPr>
          <p:cNvPr id="14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436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832" y="685800"/>
            <a:ext cx="8753168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1383124" cy="1054443"/>
          </a:xfrm>
          <a:prstGeom prst="rect">
            <a:avLst/>
          </a:prstGeom>
        </p:spPr>
      </p:pic>
      <p:pic>
        <p:nvPicPr>
          <p:cNvPr id="6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Посещения зад граница за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методологичен обмен между партньорите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dirty="0" smtClean="0"/>
              <a:t>Екипът на ЦПЗ проф. Н Шипковенски в </a:t>
            </a:r>
            <a:r>
              <a:rPr lang="en-US" dirty="0" err="1" smtClean="0"/>
              <a:t>Borgorete</a:t>
            </a:r>
            <a:r>
              <a:rPr lang="en-US" dirty="0" smtClean="0"/>
              <a:t> </a:t>
            </a:r>
            <a:r>
              <a:rPr lang="bg-BG" dirty="0" smtClean="0"/>
              <a:t>в </a:t>
            </a:r>
            <a:r>
              <a:rPr lang="en-US" dirty="0" smtClean="0"/>
              <a:t>Perugia</a:t>
            </a:r>
            <a:r>
              <a:rPr lang="bg-BG" dirty="0" smtClean="0"/>
              <a:t>, Италия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Borgorete</a:t>
            </a:r>
            <a:r>
              <a:rPr lang="en-US" dirty="0" smtClean="0"/>
              <a:t> </a:t>
            </a:r>
            <a:r>
              <a:rPr lang="bg-BG" dirty="0" smtClean="0"/>
              <a:t>в ЦПЗ проф. Н Шипковенски </a:t>
            </a:r>
            <a:endParaRPr lang="bg-B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1334" y="2962347"/>
            <a:ext cx="3931920" cy="295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4267200" cy="34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1383124" cy="1054443"/>
          </a:xfrm>
          <a:prstGeom prst="rect">
            <a:avLst/>
          </a:prstGeom>
        </p:spPr>
      </p:pic>
      <p:pic>
        <p:nvPicPr>
          <p:cNvPr id="11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906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952" y="2962347"/>
            <a:ext cx="3931920" cy="295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 среща на обучителите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Lindz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бяха обсъдени резултатите от приложенито на методологията  във всяки от  петте партньорски организации, и в методологията бяха отразени направените допълнения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45958"/>
            <a:ext cx="5111750" cy="38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"/>
            <a:ext cx="1383124" cy="1054443"/>
          </a:xfrm>
          <a:prstGeom prst="rect">
            <a:avLst/>
          </a:prstGeom>
        </p:spPr>
      </p:pic>
      <p:pic>
        <p:nvPicPr>
          <p:cNvPr id="7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Популяризиране на проекта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bg-BG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495800" cy="4718304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Website </a:t>
            </a:r>
            <a:r>
              <a:rPr lang="en-GB" sz="2000" dirty="0">
                <a:latin typeface="Times New Roman" pitchFamily="18" charset="0"/>
                <a:cs typeface="Times New Roman" pitchFamily="18" charset="0"/>
                <a:hlinkClick r:id="rId3"/>
              </a:rPr>
              <a:t>http://www.transpaceproject.eu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TranSpace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прес съобщения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Списани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Пространство за свободно общуване, което отразява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изказвания  на участници,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описание на дейностите в местните работилници,</a:t>
            </a:r>
          </a:p>
          <a:p>
            <a:pPr marL="0" indent="0">
              <a:buFont typeface="Wingdings" pitchFamily="2" charset="2"/>
              <a:buChar char="Ø"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профили  на партньории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Блог със съдържание, написано от участниците.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Представяне ня проекта в училища и заинтересоване институции.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34000" y="1673352"/>
            <a:ext cx="3352800" cy="471830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410200"/>
            <a:ext cx="1535524" cy="902043"/>
          </a:xfrm>
          <a:prstGeom prst="rect">
            <a:avLst/>
          </a:prstGeom>
        </p:spPr>
      </p:pic>
      <p:pic>
        <p:nvPicPr>
          <p:cNvPr id="1027" name="Picture 3" descr="C:\Users\Roy\Documents\TranSpace\Magazine\Front cover sni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1733550" cy="21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oy\Documents\TranSpace\Dissemination\Conference presentations\Facebook and twiier logo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781050" cy="42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3714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11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Резултати и изводи: </a:t>
            </a:r>
            <a:endParaRPr lang="bg-B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556915"/>
          </a:xfrm>
        </p:spPr>
        <p:txBody>
          <a:bodyPr>
            <a:no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Изключително впечатляващо  е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че повечето от участниците в групите изразиха искрено възхищение от това, че сега те са способни да се свържат със своите съученици на изцяло ново ниво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чрез свързване и споделяне, както никога преди това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34840"/>
          </a:xfrm>
        </p:spPr>
        <p:txBody>
          <a:bodyPr>
            <a:normAutofit/>
          </a:bodyPr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Участниците в групите са чувствали въздействието на работата повече върху междуличностовите и групови динамики, отколкото като нарастване на персоналната сила</a:t>
            </a: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Младежите се чувстват приети и защитени в споделеното пространство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и склонни да влизат  в споделено пространство чрез мрежа от взаимоотношения, а не толкова с увеличена персонална сила.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-15240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150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ЗАКЛЮЧЕНИЕ: 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bg-BG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Това е иновативна програма за групова работа, насочена към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ограничаване случаите на агресия сред децата и юношите със специални потребности, 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предпазване задълбочаването на емоционални и поведенчески нарушения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Натрупаните резултати и опит до момента са обнадеждаващи.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Очертават се въпроси за подобряване ефективността на методологията,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както и за по-прецизното й адаптиране спрямо възрастта и индивидуалните потребности.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"/>
            <a:ext cx="1383124" cy="1054443"/>
          </a:xfrm>
          <a:prstGeom prst="rect">
            <a:avLst/>
          </a:prstGeom>
        </p:spPr>
      </p:pic>
      <p:pic>
        <p:nvPicPr>
          <p:cNvPr id="7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Благодарим за вниманието!</a:t>
            </a:r>
            <a:endParaRPr lang="bg-BG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Екипът на ЦПЗ проф. Н. Шипковенски</a:t>
            </a:r>
            <a:endParaRPr lang="bg-BG" sz="2400" dirty="0"/>
          </a:p>
        </p:txBody>
      </p:sp>
      <p:pic>
        <p:nvPicPr>
          <p:cNvPr id="7" name="Picture Placeholder 6" descr="IMG_eki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812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3124" cy="1054443"/>
          </a:xfrm>
          <a:prstGeom prst="rect">
            <a:avLst/>
          </a:prstGeom>
        </p:spPr>
      </p:pic>
      <p:pic>
        <p:nvPicPr>
          <p:cNvPr id="8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</a:t>
            </a:r>
            <a:r>
              <a:rPr lang="de-D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Fundación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INTRAS -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Испания</a:t>
            </a: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Borgorete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Societá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Cooperativa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Sociale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Италия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CJD BBW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Frechen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Германия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Oberösterrich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Австрия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Maribor –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Словения</a:t>
            </a: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Център за психично здраве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Шипковенски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ЕООД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ЦПЗ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MRS Consultancy Limited.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Обединено кралство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1764124" cy="1359243"/>
          </a:xfrm>
          <a:prstGeom prst="rect">
            <a:avLst/>
          </a:prstGeom>
        </p:spPr>
      </p:pic>
      <p:pic>
        <p:nvPicPr>
          <p:cNvPr id="5122" name="Picture 2" descr="C:\Users\Roy\Documents\TranSpace\Web site\Content\Logos\CJD JPG-Bu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76854"/>
            <a:ext cx="914400" cy="343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91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oy\Documents\TranSpace\Web site\Content\Logos\Logo_INTRAS_300ppp_25x16c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6" y="5840314"/>
            <a:ext cx="920578" cy="61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oy\Documents\TranSpace\Web site\Content\Logos\pm_Logo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6058727"/>
            <a:ext cx="1219200" cy="4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Roy\Documents\TranSpace\Web site\Content\Logos\logoBorgoRete alta definizion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739607" cy="682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Roy\Documents\TranSpace\Web site\Content\Logos\MRS Consultancy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91868"/>
            <a:ext cx="1029159" cy="50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28" y="5926879"/>
            <a:ext cx="923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0"/>
            <a:ext cx="2021674" cy="1041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3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 УЧАСТВА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meeting</a:t>
            </a:r>
            <a:endParaRPr lang="bg-B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The last meeting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551961"/>
            <a:ext cx="4040188" cy="17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7" name="Picture 1" descr="G:\TranSpace PPts\Valladolid\10519510_10152829380754513_1548742220027301033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"/>
            <a:ext cx="1764124" cy="1359243"/>
          </a:xfrm>
          <a:prstGeom prst="rect">
            <a:avLst/>
          </a:prstGeom>
        </p:spPr>
      </p:pic>
      <p:pic>
        <p:nvPicPr>
          <p:cNvPr id="9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912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Този проект не е само за това, как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онеправданите деца и младежи</a:t>
            </a:r>
            <a:endParaRPr lang="de-DE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да защитават своето пространство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също и за това, как те да се научат да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уважават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утвърждават и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 борят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признаване на своята различност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86200" y="762000"/>
            <a:ext cx="4876800" cy="5577840"/>
          </a:xfrm>
        </p:spPr>
        <p:txBody>
          <a:bodyPr>
            <a:normAutofit/>
          </a:bodyPr>
          <a:lstStyle/>
          <a:p>
            <a:endParaRPr lang="bg-BG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деца и младежи с психични разстройства или обучителни трудности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подложени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стигматизиращо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отношение от обкръжението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са включени в този проект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 да се научат как да защитават себе си и същевременно да усвоят технически и творчески умения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1764124" cy="1359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7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71" y="5808742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43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може да допринесе този </a:t>
            </a:r>
            <a:b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 младите хора в риск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Тази методология не цели да научи участниците как да викат за помощ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използват спрей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т.н.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да ги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 да мислят творчески,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променят психичната си позиция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да я отстояват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вмсто да се затварят и сковават като безпомощна жертва,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Roy\Documents\TranSpace\Web site\Content\Logos\Logo MH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5943600"/>
            <a:ext cx="1135543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0"/>
            <a:ext cx="1764124" cy="1359243"/>
          </a:xfrm>
          <a:prstGeom prst="rect">
            <a:avLst/>
          </a:prstGeom>
        </p:spPr>
      </p:pic>
      <p:pic>
        <p:nvPicPr>
          <p:cNvPr id="6147" name="Picture 3" descr="C:\Users\Roy\Documents\TranSpace\Dissemination\Conference presentations\Being the oth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657475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58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Пространството като концепт е </a:t>
            </a:r>
            <a:br>
              <a:rPr lang="bg-BG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въведено от два различни контекста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de-DE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de-DE" b="0" dirty="0"/>
          </a:p>
          <a:p>
            <a:r>
              <a:rPr lang="bg-BG" sz="9600" dirty="0" smtClean="0">
                <a:latin typeface="Times New Roman" pitchFamily="18" charset="0"/>
                <a:cs typeface="Times New Roman" pitchFamily="18" charset="0"/>
              </a:rPr>
              <a:t>Психодрама</a:t>
            </a:r>
            <a:r>
              <a:rPr lang="de-DE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9600" b="0" dirty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endParaRPr lang="de-DE" b="0" dirty="0"/>
          </a:p>
          <a:p>
            <a:r>
              <a:rPr lang="de-DE" b="0" dirty="0"/>
              <a:t> </a:t>
            </a:r>
          </a:p>
          <a:p>
            <a:r>
              <a:rPr lang="bg-BG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Преходно пространство</a:t>
            </a:r>
            <a:r>
              <a:rPr lang="de-DE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9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Работи като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практическо средство за развитие на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подходяща методология за защита от насилие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Въведено от психолога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Winnicott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като оригинален термин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Преходен Обект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осигурява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теоретична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дефиниция на пространството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към която се стреми тази методология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98757"/>
            <a:ext cx="1764124" cy="1359243"/>
          </a:xfrm>
          <a:prstGeom prst="rect">
            <a:avLst/>
          </a:prstGeom>
        </p:spPr>
      </p:pic>
      <p:pic>
        <p:nvPicPr>
          <p:cNvPr id="7170" name="Picture 2" descr="C:\Users\Roy\Documents\TranSpace\Web site\Blog\Intras\Art 4\IMG_1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188595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26" y="45308"/>
            <a:ext cx="2021674" cy="1041469"/>
          </a:xfrm>
          <a:prstGeom prst="rect">
            <a:avLst/>
          </a:prstGeom>
        </p:spPr>
      </p:pic>
      <p:pic>
        <p:nvPicPr>
          <p:cNvPr id="10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198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40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19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3931920" cy="685800"/>
          </a:xfrm>
        </p:spPr>
        <p:txBody>
          <a:bodyPr/>
          <a:lstStyle/>
          <a:p>
            <a:r>
              <a:rPr lang="bg-BG" dirty="0" smtClean="0"/>
              <a:t>Преходен обект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54880" y="762000"/>
            <a:ext cx="3931920" cy="762000"/>
          </a:xfrm>
        </p:spPr>
        <p:txBody>
          <a:bodyPr>
            <a:normAutofit/>
          </a:bodyPr>
          <a:lstStyle/>
          <a:p>
            <a:r>
              <a:rPr lang="bg-BG" dirty="0" smtClean="0"/>
              <a:t>Преходното  пространство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3931920" cy="4789488"/>
          </a:xfrm>
        </p:spPr>
        <p:txBody>
          <a:bodyPr>
            <a:noAutofit/>
          </a:bodyPr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За да може да управлява страха и тревожността си при раздяла, детето си създава Преходни Обекти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като играчка или завивка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даващи му възможност да се ориентира във външната реалност, чрез създаването на мост между вътрешния си свят и фантазията си, и външния свят на хора и предмети, като поддържа разбирането, че предметът принадлежи също и на света, обитаван от други хора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(Elliott, 2002).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676400"/>
            <a:ext cx="3931920" cy="4713288"/>
          </a:xfrm>
        </p:spPr>
        <p:txBody>
          <a:bodyPr>
            <a:normAutofit fontScale="925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е пространство между личното пространство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вътрешното психично пространство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 публичното пространство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което е ясно извън нас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Това е пространството между реалност и фантазия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пространството за игра и творчество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там където се създава нашата култура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където любовта може да порасне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където се случва преподаването и ученето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където се прави изкуство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където може да се провежда терапия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309"/>
            <a:ext cx="1524000" cy="792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"/>
            <a:ext cx="914400" cy="762000"/>
          </a:xfrm>
          <a:prstGeom prst="rect">
            <a:avLst/>
          </a:prstGeom>
        </p:spPr>
      </p:pic>
      <p:pic>
        <p:nvPicPr>
          <p:cNvPr id="9" name="Picture 3" descr="C:\Users\Roy\Documents\TranSpace\Web site\Content\Logos\Logo M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43600"/>
            <a:ext cx="947738" cy="67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2909</TotalTime>
  <Words>2154</Words>
  <Application>Microsoft Office PowerPoint</Application>
  <PresentationFormat>On-screen Show (4:3)</PresentationFormat>
  <Paragraphs>255</Paragraphs>
  <Slides>38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Flow</vt:lpstr>
      <vt:lpstr>Microsoft Office Excel 97-2003 Worksheet</vt:lpstr>
      <vt:lpstr> IV ПСИХОДРАМА ФЕСТИВАЛ – ПЛОВДИВ   05–08.02.2015 </vt:lpstr>
      <vt:lpstr>Slide 2</vt:lpstr>
      <vt:lpstr> СТРУКТУРА, ЦЕЛИ И ЗАДАЧИ  НА ПРОЕКТА: </vt:lpstr>
      <vt:lpstr>КОЙ  УЧАСТВА?</vt:lpstr>
      <vt:lpstr>КОЙ УЧАСТВА?</vt:lpstr>
      <vt:lpstr>Този проект не е само за това, как онеправданите деца и младежи</vt:lpstr>
      <vt:lpstr>Какво може да допринесе този  проект за младите хора в риск? </vt:lpstr>
      <vt:lpstr>Пространството като концепт е  въведено от два различни контекста: </vt:lpstr>
      <vt:lpstr>Slide 9</vt:lpstr>
      <vt:lpstr>Значението на преходното  пространство за развитието на детето</vt:lpstr>
      <vt:lpstr> Методът Психодрама  бе създаден от  д-р Jacob Levy Moreno, в 1921.  </vt:lpstr>
      <vt:lpstr> Булингът се определя  като феномен,</vt:lpstr>
      <vt:lpstr>Булинг:</vt:lpstr>
      <vt:lpstr>Булинг:</vt:lpstr>
      <vt:lpstr>    Проучване на насилието по места </vt:lpstr>
      <vt:lpstr>Първата част на количествения  въпросник (училищната) е  насочена към:</vt:lpstr>
      <vt:lpstr>Втората част на количествения  въпросник  (семейната) изучава:</vt:lpstr>
      <vt:lpstr>Част 2 (качествена) на този инструмент е интервю с 13 големи отворени въпроси, насочени към: </vt:lpstr>
      <vt:lpstr>РЕЗУЛТАТИ ОТ ПРОУЧВАНЕТО:</vt:lpstr>
      <vt:lpstr>  РЕЗУЛТАТИ ОТ ПРОУЧВАНЕТО:</vt:lpstr>
      <vt:lpstr>Изводите от проучването  определиха  целите на  методологията, разработена от ЦПЗ проф. Н. Шипковенски</vt:lpstr>
      <vt:lpstr>РАБОТИЛНИЦА 1:  СЪЗДАВАНЕ НА ЗАЩИТЕНО МЯСТО</vt:lpstr>
      <vt:lpstr>РАБОТИЛНИЦА 1:  СЪЗДАВАНЕ НА ЗАЩИТЕНО МЯСТО</vt:lpstr>
      <vt:lpstr>РАБОТИЛНИЦА 2: Взаимоотношения  с агресорите. Защо аз съм неспособен  да реагирам адекватно?</vt:lpstr>
      <vt:lpstr>РАБОТИЛНИЦА 3:  Противопоставяне или бягството!</vt:lpstr>
      <vt:lpstr>РАБОТИЛНИЦА 4:  Пазене на гранците</vt:lpstr>
      <vt:lpstr>РАБОТИЛНИЦА 5:  Игнориране и овластяване. </vt:lpstr>
      <vt:lpstr>РАБОТИЛНИЦА 6:  Различията (от доминиращата идентичност) са обогатяващ елемент.</vt:lpstr>
      <vt:lpstr>Slide 29</vt:lpstr>
      <vt:lpstr>Международен тренинг на обучителите от 5 партньорски организации, проведен в София </vt:lpstr>
      <vt:lpstr>Пилотно  приложение на методологията:</vt:lpstr>
      <vt:lpstr>Slide 32</vt:lpstr>
      <vt:lpstr>Посещения зад граница за  методологичен обмен между партньорите</vt:lpstr>
      <vt:lpstr>на среща на обучителите в Lindz</vt:lpstr>
      <vt:lpstr>Популяризиране на проекта:</vt:lpstr>
      <vt:lpstr>Резултати и изводи: </vt:lpstr>
      <vt:lpstr> ЗАКЛЮЧЕНИЕ: </vt:lpstr>
      <vt:lpstr>Благодарим за вниманието!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IAGP Pacific Rim Regional Congress 2nd Chinese Group Counseling and Group Psychotherapy Conference</dc:title>
  <dc:creator>Roy Smith</dc:creator>
  <cp:lastModifiedBy>user</cp:lastModifiedBy>
  <cp:revision>478</cp:revision>
  <dcterms:created xsi:type="dcterms:W3CDTF">2006-08-16T00:00:00Z</dcterms:created>
  <dcterms:modified xsi:type="dcterms:W3CDTF">2015-02-04T11:44:56Z</dcterms:modified>
</cp:coreProperties>
</file>