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21"/>
  </p:notesMasterIdLst>
  <p:handoutMasterIdLst>
    <p:handoutMasterId r:id="rId22"/>
  </p:handoutMasterIdLst>
  <p:sldIdLst>
    <p:sldId id="259" r:id="rId3"/>
    <p:sldId id="260" r:id="rId4"/>
    <p:sldId id="299" r:id="rId5"/>
    <p:sldId id="266" r:id="rId6"/>
    <p:sldId id="279" r:id="rId7"/>
    <p:sldId id="302" r:id="rId8"/>
    <p:sldId id="303" r:id="rId9"/>
    <p:sldId id="281" r:id="rId10"/>
    <p:sldId id="280" r:id="rId11"/>
    <p:sldId id="278" r:id="rId12"/>
    <p:sldId id="291" r:id="rId13"/>
    <p:sldId id="292" r:id="rId14"/>
    <p:sldId id="293" r:id="rId15"/>
    <p:sldId id="296" r:id="rId16"/>
    <p:sldId id="297" r:id="rId17"/>
    <p:sldId id="300" r:id="rId18"/>
    <p:sldId id="284" r:id="rId19"/>
    <p:sldId id="298" r:id="rId20"/>
  </p:sldIdLst>
  <p:sldSz cx="9144000" cy="5143500" type="screen16x9"/>
  <p:notesSz cx="6858000" cy="9144000"/>
  <p:defaultTextStyle>
    <a:defPPr rtl="0"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75">
          <p15:clr>
            <a:srgbClr val="A4A3A4"/>
          </p15:clr>
        </p15:guide>
        <p15:guide id="2" orient="horz" pos="3026">
          <p15:clr>
            <a:srgbClr val="A4A3A4"/>
          </p15:clr>
        </p15:guide>
        <p15:guide id="3" orient="horz" pos="758">
          <p15:clr>
            <a:srgbClr val="A4A3A4"/>
          </p15:clr>
        </p15:guide>
        <p15:guide id="4" orient="horz" pos="100">
          <p15:clr>
            <a:srgbClr val="A4A3A4"/>
          </p15:clr>
        </p15:guide>
        <p15:guide id="5" orient="horz" pos="3140">
          <p15:clr>
            <a:srgbClr val="A4A3A4"/>
          </p15:clr>
        </p15:guide>
        <p15:guide id="6" orient="horz" pos="781">
          <p15:clr>
            <a:srgbClr val="A4A3A4"/>
          </p15:clr>
        </p15:guide>
        <p15:guide id="7" orient="horz" pos="2731">
          <p15:clr>
            <a:srgbClr val="A4A3A4"/>
          </p15:clr>
        </p15:guide>
        <p15:guide id="8" pos="226">
          <p15:clr>
            <a:srgbClr val="A4A3A4"/>
          </p15:clr>
        </p15:guide>
        <p15:guide id="9" pos="5534">
          <p15:clr>
            <a:srgbClr val="A4A3A4"/>
          </p15:clr>
        </p15:guide>
        <p15:guide id="10" pos="1224">
          <p15:clr>
            <a:srgbClr val="A4A3A4"/>
          </p15:clr>
        </p15:guide>
        <p15:guide id="11" pos="1338">
          <p15:clr>
            <a:srgbClr val="A4A3A4"/>
          </p15:clr>
        </p15:guide>
        <p15:guide id="12" pos="4564">
          <p15:clr>
            <a:srgbClr val="A4A3A4"/>
          </p15:clr>
        </p15:guide>
        <p15:guide id="13" pos="3560">
          <p15:clr>
            <a:srgbClr val="A4A3A4"/>
          </p15:clr>
        </p15:guide>
        <p15:guide id="14" pos="2449">
          <p15:clr>
            <a:srgbClr val="A4A3A4"/>
          </p15:clr>
        </p15:guide>
        <p15:guide id="15" pos="2336">
          <p15:clr>
            <a:srgbClr val="A4A3A4"/>
          </p15:clr>
        </p15:guide>
        <p15:guide id="16" pos="4785">
          <p15:clr>
            <a:srgbClr val="A4A3A4"/>
          </p15:clr>
        </p15:guide>
        <p15:guide id="17" pos="3447">
          <p15:clr>
            <a:srgbClr val="A4A3A4"/>
          </p15:clr>
        </p15:guide>
        <p15:guide id="18" pos="113">
          <p15:clr>
            <a:srgbClr val="A4A3A4"/>
          </p15:clr>
        </p15:guide>
        <p15:guide id="19" pos="564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D"/>
    <a:srgbClr val="004682"/>
    <a:srgbClr val="FAF00A"/>
    <a:srgbClr val="1F497D"/>
    <a:srgbClr val="CCDAE6"/>
    <a:srgbClr val="CBC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4737" autoAdjust="0"/>
  </p:normalViewPr>
  <p:slideViewPr>
    <p:cSldViewPr showGuides="1">
      <p:cViewPr>
        <p:scale>
          <a:sx n="128" d="100"/>
          <a:sy n="128" d="100"/>
        </p:scale>
        <p:origin x="-1050" y="-324"/>
      </p:cViewPr>
      <p:guideLst>
        <p:guide orient="horz" pos="1575"/>
        <p:guide orient="horz" pos="3026"/>
        <p:guide orient="horz" pos="758"/>
        <p:guide orient="horz" pos="100"/>
        <p:guide orient="horz" pos="3140"/>
        <p:guide orient="horz" pos="781"/>
        <p:guide orient="horz" pos="2731"/>
        <p:guide pos="226"/>
        <p:guide pos="5534"/>
        <p:guide pos="1224"/>
        <p:guide pos="1338"/>
        <p:guide pos="4564"/>
        <p:guide pos="3560"/>
        <p:guide pos="2449"/>
        <p:guide pos="2336"/>
        <p:guide pos="4785"/>
        <p:guide pos="3447"/>
        <p:guide pos="113"/>
        <p:guide pos="5647"/>
      </p:guideLst>
    </p:cSldViewPr>
  </p:slideViewPr>
  <p:outlineViewPr>
    <p:cViewPr>
      <p:scale>
        <a:sx n="33" d="100"/>
        <a:sy n="33" d="100"/>
      </p:scale>
      <p:origin x="0" y="1156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-50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797526712135315E-2"/>
          <c:y val="0.27808397099851745"/>
          <c:w val="0.96040494657572939"/>
          <c:h val="0.51711896033872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Напълно независими</c:v>
                </c:pt>
                <c:pt idx="1">
                  <c:v>По-скоро независими</c:v>
                </c:pt>
                <c:pt idx="2">
                  <c:v>Нито зависими, нито независими</c:v>
                </c:pt>
                <c:pt idx="3">
                  <c:v>По-скоро зависими</c:v>
                </c:pt>
                <c:pt idx="4">
                  <c:v>Напълно зависими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1.6E-2</c:v>
                </c:pt>
                <c:pt idx="1">
                  <c:v>8.1000000000000003E-2</c:v>
                </c:pt>
                <c:pt idx="2">
                  <c:v>0.23599999999999999</c:v>
                </c:pt>
                <c:pt idx="3">
                  <c:v>0.41799999999999998</c:v>
                </c:pt>
                <c:pt idx="4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Напълно независими</c:v>
                </c:pt>
                <c:pt idx="1">
                  <c:v>По-скоро независими</c:v>
                </c:pt>
                <c:pt idx="2">
                  <c:v>Нито зависими, нито независими</c:v>
                </c:pt>
                <c:pt idx="3">
                  <c:v>По-скоро зависими</c:v>
                </c:pt>
                <c:pt idx="4">
                  <c:v>Напълно зависими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5.8565153733528552E-3</c:v>
                </c:pt>
                <c:pt idx="1">
                  <c:v>8.9311859443631042E-2</c:v>
                </c:pt>
                <c:pt idx="2">
                  <c:v>0.27503660322108298</c:v>
                </c:pt>
                <c:pt idx="3">
                  <c:v>0.46852122986822842</c:v>
                </c:pt>
                <c:pt idx="4">
                  <c:v>0.16127379209370399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83205376"/>
        <c:axId val="105048896"/>
      </c:barChart>
      <c:catAx>
        <c:axId val="183205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Open Sans"/>
              </a:defRPr>
            </a:pPr>
            <a:endParaRPr lang="en-US"/>
          </a:p>
        </c:txPr>
        <c:crossAx val="105048896"/>
        <c:crosses val="autoZero"/>
        <c:auto val="1"/>
        <c:lblAlgn val="ctr"/>
        <c:lblOffset val="100"/>
        <c:noMultiLvlLbl val="0"/>
      </c:catAx>
      <c:valAx>
        <c:axId val="1050488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32053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900">
              <a:latin typeface="Open San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797526712135315E-2"/>
          <c:y val="0.18312846870634075"/>
          <c:w val="0.96040494657572939"/>
          <c:h val="0.61309024083877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pattFill prst="dk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pattFill prst="dk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txPr>
              <a:bodyPr/>
              <a:lstStyle/>
              <a:p>
                <a:pPr>
                  <a:defRPr sz="11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Много високо доверие</c:v>
                </c:pt>
                <c:pt idx="1">
                  <c:v>Високо доверие</c:v>
                </c:pt>
                <c:pt idx="2">
                  <c:v>Средно доверие</c:v>
                </c:pt>
                <c:pt idx="3">
                  <c:v>Ниско доверие</c:v>
                </c:pt>
                <c:pt idx="4">
                  <c:v>Нямам доверие</c:v>
                </c:pt>
                <c:pt idx="5">
                  <c:v>Без отговор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8.9171974522292991E-3</c:v>
                </c:pt>
                <c:pt idx="1">
                  <c:v>7.6433121019108277E-2</c:v>
                </c:pt>
                <c:pt idx="2">
                  <c:v>0.55159235668789808</c:v>
                </c:pt>
                <c:pt idx="3">
                  <c:v>0.16687898089171974</c:v>
                </c:pt>
                <c:pt idx="4">
                  <c:v>0.11592356687898089</c:v>
                </c:pt>
                <c:pt idx="5">
                  <c:v>8.0254777070063704E-2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83688192"/>
        <c:axId val="105052352"/>
      </c:barChart>
      <c:catAx>
        <c:axId val="183688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Open Sans"/>
              </a:defRPr>
            </a:pPr>
            <a:endParaRPr lang="en-US"/>
          </a:p>
        </c:txPr>
        <c:crossAx val="105052352"/>
        <c:crosses val="autoZero"/>
        <c:auto val="1"/>
        <c:lblAlgn val="ctr"/>
        <c:lblOffset val="100"/>
        <c:noMultiLvlLbl val="0"/>
      </c:catAx>
      <c:valAx>
        <c:axId val="1050523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368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797526712135315E-2"/>
          <c:y val="0.31877918626659318"/>
          <c:w val="0.96040494657572939"/>
          <c:h val="0.50796093472957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 г.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rgbClr val="FAF00A"/>
              </a:solidFill>
            </c:spPr>
          </c:dPt>
          <c:dPt>
            <c:idx val="4"/>
            <c:invertIfNegative val="0"/>
            <c:bubble3D val="0"/>
            <c:spPr>
              <a:solidFill>
                <a:srgbClr val="FAF00A"/>
              </a:solidFill>
            </c:spPr>
          </c:dPt>
          <c:dPt>
            <c:idx val="5"/>
            <c:invertIfNegative val="0"/>
            <c:bubble3D val="0"/>
            <c:spPr>
              <a:pattFill prst="dk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txPr>
              <a:bodyPr/>
              <a:lstStyle/>
              <a:p>
                <a:pPr>
                  <a:defRPr sz="11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Добре</c:v>
                </c:pt>
                <c:pt idx="1">
                  <c:v>По-скоро добре</c:v>
                </c:pt>
                <c:pt idx="2">
                  <c:v>Нито добре, нито недобре</c:v>
                </c:pt>
                <c:pt idx="3">
                  <c:v>По-скоро недобре</c:v>
                </c:pt>
                <c:pt idx="4">
                  <c:v>Недобре</c:v>
                </c:pt>
                <c:pt idx="5">
                  <c:v>Не се интересувам от политика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0.1019108280254777</c:v>
                </c:pt>
                <c:pt idx="1">
                  <c:v>0.37452229299363055</c:v>
                </c:pt>
                <c:pt idx="2">
                  <c:v>0.2929936305732484</c:v>
                </c:pt>
                <c:pt idx="3">
                  <c:v>5.8598726114649675E-2</c:v>
                </c:pt>
                <c:pt idx="4">
                  <c:v>3.8216560509554139E-2</c:v>
                </c:pt>
                <c:pt idx="5">
                  <c:v>0.13375796178343949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87680256"/>
        <c:axId val="187237504"/>
      </c:barChart>
      <c:catAx>
        <c:axId val="187680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Open Sans"/>
              </a:defRPr>
            </a:pPr>
            <a:endParaRPr lang="en-US"/>
          </a:p>
        </c:txPr>
        <c:crossAx val="187237504"/>
        <c:crosses val="autoZero"/>
        <c:auto val="1"/>
        <c:lblAlgn val="ctr"/>
        <c:lblOffset val="100"/>
        <c:noMultiLvlLbl val="0"/>
      </c:catAx>
      <c:valAx>
        <c:axId val="1872375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7680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31046119235093"/>
          <c:y val="6.4801189955128444E-2"/>
          <c:w val="0.52368953880764901"/>
          <c:h val="0.90774301295905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pattFill prst="dkUpDiag">
                <a:fgClr>
                  <a:schemeClr val="tx2"/>
                </a:fgClr>
                <a:bgClr>
                  <a:schemeClr val="bg1"/>
                </a:bgClr>
              </a:pattFill>
            </c:spPr>
          </c:dPt>
          <c:dLbls>
            <c:txPr>
              <a:bodyPr/>
              <a:lstStyle/>
              <a:p>
                <a:pPr>
                  <a:defRPr sz="800" b="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Телевизия</c:v>
                </c:pt>
                <c:pt idx="1">
                  <c:v>Новинарски интернет сайтове</c:v>
                </c:pt>
                <c:pt idx="2">
                  <c:v>Социални мрежи като Фейсбук и Туитър</c:v>
                </c:pt>
                <c:pt idx="3">
                  <c:v>Вестници и списания</c:v>
                </c:pt>
                <c:pt idx="4">
                  <c:v>Радио</c:v>
                </c:pt>
                <c:pt idx="5">
                  <c:v>Интернет-страници 
на институции</c:v>
                </c:pt>
                <c:pt idx="6">
                  <c:v>Интернет-страници на неправителствени организации</c:v>
                </c:pt>
                <c:pt idx="7">
                  <c:v>Други медии</c:v>
                </c:pt>
                <c:pt idx="8">
                  <c:v>Не използвам никакви медии, за да се информирам по тези теми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0.83057324840764335</c:v>
                </c:pt>
                <c:pt idx="1">
                  <c:v>0.27898089171974522</c:v>
                </c:pt>
                <c:pt idx="2">
                  <c:v>0.21401273885350316</c:v>
                </c:pt>
                <c:pt idx="3">
                  <c:v>0.20764331210191084</c:v>
                </c:pt>
                <c:pt idx="4">
                  <c:v>0.18980891719745224</c:v>
                </c:pt>
                <c:pt idx="5">
                  <c:v>5.222929936305732E-2</c:v>
                </c:pt>
                <c:pt idx="6">
                  <c:v>3.8216560509554139E-2</c:v>
                </c:pt>
                <c:pt idx="7">
                  <c:v>1.5286624203821658E-2</c:v>
                </c:pt>
                <c:pt idx="8">
                  <c:v>4.4585987261146494E-2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87840000"/>
        <c:axId val="187240960"/>
      </c:barChart>
      <c:catAx>
        <c:axId val="18784000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Open Sans"/>
              </a:defRPr>
            </a:pPr>
            <a:endParaRPr lang="en-US"/>
          </a:p>
        </c:txPr>
        <c:crossAx val="187240960"/>
        <c:crosses val="autoZero"/>
        <c:auto val="1"/>
        <c:lblAlgn val="ctr"/>
        <c:lblOffset val="100"/>
        <c:noMultiLvlLbl val="0"/>
      </c:catAx>
      <c:valAx>
        <c:axId val="18724096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87840000"/>
        <c:crosses val="autoZero"/>
        <c:crossBetween val="between"/>
      </c:valAx>
    </c:plotArea>
    <c:plotVisOnly val="1"/>
    <c:dispBlanksAs val="gap"/>
    <c:showDLblsOverMax val="0"/>
  </c:chart>
  <c:txPr>
    <a:bodyPr anchor="b"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5553033415733"/>
          <c:y val="4.2366506836926256E-2"/>
          <c:w val="0.51500158288597164"/>
          <c:h val="0.949058912946390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8"/>
            <c:invertIfNegative val="0"/>
            <c:bubble3D val="0"/>
          </c:dPt>
          <c:dLbls>
            <c:txPr>
              <a:bodyPr/>
              <a:lstStyle/>
              <a:p>
                <a:pPr>
                  <a:defRPr sz="8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8"/>
                <c:pt idx="0">
                  <c:v>Телевизия</c:v>
                </c:pt>
                <c:pt idx="1">
                  <c:v>Новинарски интернет сайтове</c:v>
                </c:pt>
                <c:pt idx="2">
                  <c:v>Социални мрежи като Фейсбук и Туитър</c:v>
                </c:pt>
                <c:pt idx="3">
                  <c:v>Вестници и списания</c:v>
                </c:pt>
                <c:pt idx="4">
                  <c:v>Радио</c:v>
                </c:pt>
                <c:pt idx="5">
                  <c:v>Интернет-страници на институции</c:v>
                </c:pt>
                <c:pt idx="6">
                  <c:v>Интернет-страници на неправителствени организации</c:v>
                </c:pt>
                <c:pt idx="7">
                  <c:v>Други медии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0.59617834394904456</c:v>
                </c:pt>
                <c:pt idx="1">
                  <c:v>0.12229299363057326</c:v>
                </c:pt>
                <c:pt idx="2">
                  <c:v>8.7898089171974531E-2</c:v>
                </c:pt>
                <c:pt idx="3">
                  <c:v>7.8980891719745219E-2</c:v>
                </c:pt>
                <c:pt idx="4">
                  <c:v>5.8598726114649675E-2</c:v>
                </c:pt>
                <c:pt idx="5">
                  <c:v>3.1847133757961783E-2</c:v>
                </c:pt>
                <c:pt idx="6">
                  <c:v>2.9299363057324838E-2</c:v>
                </c:pt>
                <c:pt idx="7">
                  <c:v>7.6433121019108289E-3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87897344"/>
        <c:axId val="187242688"/>
      </c:barChart>
      <c:catAx>
        <c:axId val="18789734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Open Sans"/>
              </a:defRPr>
            </a:pPr>
            <a:endParaRPr lang="en-US"/>
          </a:p>
        </c:txPr>
        <c:crossAx val="187242688"/>
        <c:crosses val="autoZero"/>
        <c:auto val="1"/>
        <c:lblAlgn val="ctr"/>
        <c:lblOffset val="100"/>
        <c:noMultiLvlLbl val="0"/>
      </c:catAx>
      <c:valAx>
        <c:axId val="18724268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8789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90314460399773"/>
          <c:y val="3.7303947329069415E-2"/>
          <c:w val="0.5555096715240283"/>
          <c:h val="0.925392105341861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Pt>
            <c:idx val="7"/>
            <c:invertIfNegative val="0"/>
            <c:bubble3D val="0"/>
            <c:spPr>
              <a:pattFill prst="dk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txPr>
              <a:bodyPr/>
              <a:lstStyle/>
              <a:p>
                <a:pPr>
                  <a:defRPr sz="11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Печатни медии</c:v>
                </c:pt>
                <c:pt idx="1">
                  <c:v>Социални мрежи като Фейсбук и Туитър</c:v>
                </c:pt>
                <c:pt idx="2">
                  <c:v>Телевизия</c:v>
                </c:pt>
                <c:pt idx="3">
                  <c:v>Новинарски интернет сайтове</c:v>
                </c:pt>
                <c:pt idx="4">
                  <c:v>Интернет-страници 
на неправителствени организации</c:v>
                </c:pt>
                <c:pt idx="5">
                  <c:v>Интернет-страници на институции </c:v>
                </c:pt>
                <c:pt idx="6">
                  <c:v>Радио</c:v>
                </c:pt>
                <c:pt idx="7">
                  <c:v>Други медии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0.37070063694267519</c:v>
                </c:pt>
                <c:pt idx="1">
                  <c:v>0.34904458598726118</c:v>
                </c:pt>
                <c:pt idx="2">
                  <c:v>0.20254777070063695</c:v>
                </c:pt>
                <c:pt idx="3">
                  <c:v>0.16560509554140129</c:v>
                </c:pt>
                <c:pt idx="4">
                  <c:v>4.3312101910828023E-2</c:v>
                </c:pt>
                <c:pt idx="5">
                  <c:v>3.4394904458598725E-2</c:v>
                </c:pt>
                <c:pt idx="6">
                  <c:v>2.5477707006369425E-2</c:v>
                </c:pt>
                <c:pt idx="7">
                  <c:v>5.9872611464968147E-2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87899392"/>
        <c:axId val="187441728"/>
      </c:barChart>
      <c:catAx>
        <c:axId val="18789939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Open Sans"/>
              </a:defRPr>
            </a:pPr>
            <a:endParaRPr lang="en-US"/>
          </a:p>
        </c:txPr>
        <c:crossAx val="187441728"/>
        <c:crosses val="autoZero"/>
        <c:auto val="1"/>
        <c:lblAlgn val="ctr"/>
        <c:lblOffset val="100"/>
        <c:noMultiLvlLbl val="0"/>
      </c:catAx>
      <c:valAx>
        <c:axId val="18744172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87899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797526712135315E-2"/>
          <c:y val="0.18312846870634075"/>
          <c:w val="0.96040494657572939"/>
          <c:h val="0.61309024083877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pattFill prst="dk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txPr>
              <a:bodyPr/>
              <a:lstStyle/>
              <a:p>
                <a:pPr>
                  <a:defRPr sz="11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Омбудсман</c:v>
                </c:pt>
                <c:pt idx="1">
                  <c:v>Комисия за защита от дискриминация</c:v>
                </c:pt>
                <c:pt idx="2">
                  <c:v>Съвет за електронни медии</c:v>
                </c:pt>
                <c:pt idx="3">
                  <c:v>Прокуратура</c:v>
                </c:pt>
                <c:pt idx="4">
                  <c:v>Национален съвет за журналистическа етика</c:v>
                </c:pt>
                <c:pt idx="5">
                  <c:v>Съюз на българските журналисти</c:v>
                </c:pt>
                <c:pt idx="6">
                  <c:v>Другa организация или институция</c:v>
                </c:pt>
                <c:pt idx="7">
                  <c:v>Без отговор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0.2343949044585987</c:v>
                </c:pt>
                <c:pt idx="1">
                  <c:v>0.13248407643312102</c:v>
                </c:pt>
                <c:pt idx="2">
                  <c:v>0.11337579617834395</c:v>
                </c:pt>
                <c:pt idx="3">
                  <c:v>8.9171974522292988E-2</c:v>
                </c:pt>
                <c:pt idx="4">
                  <c:v>7.2611464968152864E-2</c:v>
                </c:pt>
                <c:pt idx="5">
                  <c:v>4.0764331210191081E-2</c:v>
                </c:pt>
                <c:pt idx="6">
                  <c:v>0.2751592356687898</c:v>
                </c:pt>
                <c:pt idx="7">
                  <c:v>4.2038216560509552E-2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88557312"/>
        <c:axId val="187444032"/>
      </c:barChart>
      <c:catAx>
        <c:axId val="188557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Open Sans"/>
              </a:defRPr>
            </a:pPr>
            <a:endParaRPr lang="en-US"/>
          </a:p>
        </c:txPr>
        <c:crossAx val="187444032"/>
        <c:crosses val="autoZero"/>
        <c:auto val="1"/>
        <c:lblAlgn val="ctr"/>
        <c:lblOffset val="100"/>
        <c:noMultiLvlLbl val="0"/>
      </c:catAx>
      <c:valAx>
        <c:axId val="1874440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8557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797526712135315E-2"/>
          <c:y val="0.18312846870634075"/>
          <c:w val="0.96040494657572939"/>
          <c:h val="0.6130902408387700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chemeClr val="accent1"/>
            </a:solidFill>
          </c:spPr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rgbClr val="FAF00A"/>
              </a:solidFill>
            </c:spPr>
          </c:dPt>
          <c:dPt>
            <c:idx val="3"/>
            <c:bubble3D val="0"/>
            <c:spPr>
              <a:noFill/>
              <a:ln>
                <a:solidFill>
                  <a:srgbClr val="004682"/>
                </a:solidFill>
              </a:ln>
            </c:spPr>
          </c:dPt>
          <c:dPt>
            <c:idx val="4"/>
            <c:bubble3D val="0"/>
            <c:spPr>
              <a:solidFill>
                <a:schemeClr val="accent5"/>
              </a:solidFill>
            </c:spPr>
          </c:dPt>
          <c:dPt>
            <c:idx val="5"/>
            <c:bubble3D val="0"/>
            <c:spPr>
              <a:pattFill prst="dk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6"/>
            <c:bubble3D val="0"/>
            <c:spPr>
              <a:solidFill>
                <a:schemeClr val="accent2"/>
              </a:solidFill>
            </c:spPr>
          </c:dPt>
          <c:dPt>
            <c:idx val="7"/>
            <c:bubble3D val="0"/>
            <c:spPr>
              <a:pattFill prst="dk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>
                <c:manualLayout>
                  <c:x val="8.9988757782433256E-3"/>
                  <c:y val="-1.6956339695031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1.7997751556486652E-3"/>
                  <c:y val="-6.7825358780126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8.9988757782433256E-3"/>
                  <c:y val="-1.3565071756025242E-2"/>
                </c:manualLayout>
              </c:layout>
              <c:spPr>
                <a:ln w="9525">
                  <a:noFill/>
                  <a:prstDash val="solid"/>
                </a:ln>
              </c:spPr>
              <c:txPr>
                <a:bodyPr anchor="t" anchorCtr="1"/>
                <a:lstStyle/>
                <a:p>
                  <a:pPr>
                    <a:defRPr sz="1100" b="0">
                      <a:solidFill>
                        <a:srgbClr val="004682"/>
                      </a:solidFill>
                      <a:latin typeface="Open San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spPr>
              <a:ln w="9525">
                <a:noFill/>
                <a:prstDash val="solid"/>
              </a:ln>
            </c:spPr>
            <c:txPr>
              <a:bodyPr anchor="t" anchorCtr="1"/>
              <a:lstStyle/>
              <a:p>
                <a:pPr>
                  <a:defRPr sz="11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Донякъде</c:v>
                </c:pt>
                <c:pt idx="2">
                  <c:v>Не</c:v>
                </c:pt>
                <c:pt idx="3">
                  <c:v>Без отговор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4.9681528662420378E-2</c:v>
                </c:pt>
                <c:pt idx="1">
                  <c:v>0.2050955414012739</c:v>
                </c:pt>
                <c:pt idx="2">
                  <c:v>0.71974522292993626</c:v>
                </c:pt>
                <c:pt idx="3">
                  <c:v>2.5477707006369425E-2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legend>
      <c:legendPos val="b"/>
      <c:layout/>
      <c:overlay val="0"/>
      <c:txPr>
        <a:bodyPr/>
        <a:lstStyle/>
        <a:p>
          <a:pPr algn="ctr">
            <a:defRPr lang="bg-BG" sz="1300" b="0" i="0" u="none" strike="noStrike" kern="1200" baseline="0">
              <a:solidFill>
                <a:prstClr val="black"/>
              </a:solidFill>
              <a:latin typeface="Open Sans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високо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4.4654150963729751E-3"/>
                  <c:y val="1.0681158863012001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ЕС - 2017 г.</c:v>
                </c:pt>
                <c:pt idx="1">
                  <c:v>ЕС - 2018 г.</c:v>
                </c:pt>
                <c:pt idx="2">
                  <c:v>Германия - 2017 г.</c:v>
                </c:pt>
                <c:pt idx="3">
                  <c:v>Германия - 2018 г.</c:v>
                </c:pt>
                <c:pt idx="4">
                  <c:v>Русия - 2017 г.</c:v>
                </c:pt>
                <c:pt idx="5">
                  <c:v>Русия - 2018 г.</c:v>
                </c:pt>
                <c:pt idx="6">
                  <c:v>НАТО - 2017 г.</c:v>
                </c:pt>
                <c:pt idx="7">
                  <c:v>НАТО - 2018 г.</c:v>
                </c:pt>
                <c:pt idx="8">
                  <c:v>САЩ - 2017 г.</c:v>
                </c:pt>
                <c:pt idx="9">
                  <c:v>САЩ - 2018 г.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0.159</c:v>
                </c:pt>
                <c:pt idx="1">
                  <c:v>7.0876288659793812E-2</c:v>
                </c:pt>
                <c:pt idx="2">
                  <c:v>0.113</c:v>
                </c:pt>
                <c:pt idx="3">
                  <c:v>5.5128205128205127E-2</c:v>
                </c:pt>
                <c:pt idx="4">
                  <c:v>0.14099999999999999</c:v>
                </c:pt>
                <c:pt idx="5">
                  <c:v>6.3144329896907214E-2</c:v>
                </c:pt>
                <c:pt idx="6">
                  <c:v>0.10199999999999999</c:v>
                </c:pt>
                <c:pt idx="7">
                  <c:v>2.838709677419355E-2</c:v>
                </c:pt>
                <c:pt idx="8">
                  <c:v>5.8999999999999997E-2</c:v>
                </c:pt>
                <c:pt idx="9">
                  <c:v>5.1746442432082798E-3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Високо</c:v>
                </c:pt>
              </c:strCache>
            </c:strRef>
          </c:tx>
          <c:spPr>
            <a:solidFill>
              <a:srgbClr val="CCDAE6"/>
            </a:solidFill>
          </c:spPr>
          <c:invertIfNegative val="0"/>
          <c:dLbls>
            <c:txPr>
              <a:bodyPr/>
              <a:lstStyle/>
              <a:p>
                <a:pPr>
                  <a:defRPr sz="9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ЕС - 2017 г.</c:v>
                </c:pt>
                <c:pt idx="1">
                  <c:v>ЕС - 2018 г.</c:v>
                </c:pt>
                <c:pt idx="2">
                  <c:v>Германия - 2017 г.</c:v>
                </c:pt>
                <c:pt idx="3">
                  <c:v>Германия - 2018 г.</c:v>
                </c:pt>
                <c:pt idx="4">
                  <c:v>Русия - 2017 г.</c:v>
                </c:pt>
                <c:pt idx="5">
                  <c:v>Русия - 2018 г.</c:v>
                </c:pt>
                <c:pt idx="6">
                  <c:v>НАТО - 2017 г.</c:v>
                </c:pt>
                <c:pt idx="7">
                  <c:v>НАТО - 2018 г.</c:v>
                </c:pt>
                <c:pt idx="8">
                  <c:v>САЩ - 2017 г.</c:v>
                </c:pt>
                <c:pt idx="9">
                  <c:v>САЩ - 2018 г.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0.223</c:v>
                </c:pt>
                <c:pt idx="1">
                  <c:v>0.2654639175257732</c:v>
                </c:pt>
                <c:pt idx="2">
                  <c:v>0.193</c:v>
                </c:pt>
                <c:pt idx="3">
                  <c:v>0.23846153846153847</c:v>
                </c:pt>
                <c:pt idx="4">
                  <c:v>0.189</c:v>
                </c:pt>
                <c:pt idx="5">
                  <c:v>0.2074742268041237</c:v>
                </c:pt>
                <c:pt idx="6">
                  <c:v>0.16600000000000001</c:v>
                </c:pt>
                <c:pt idx="7">
                  <c:v>0.18193548387096775</c:v>
                </c:pt>
                <c:pt idx="8">
                  <c:v>9.2999999999999999E-2</c:v>
                </c:pt>
                <c:pt idx="9">
                  <c:v>6.85640362225097E-2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Средно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9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ЕС - 2017 г.</c:v>
                </c:pt>
                <c:pt idx="1">
                  <c:v>ЕС - 2018 г.</c:v>
                </c:pt>
                <c:pt idx="2">
                  <c:v>Германия - 2017 г.</c:v>
                </c:pt>
                <c:pt idx="3">
                  <c:v>Германия - 2018 г.</c:v>
                </c:pt>
                <c:pt idx="4">
                  <c:v>Русия - 2017 г.</c:v>
                </c:pt>
                <c:pt idx="5">
                  <c:v>Русия - 2018 г.</c:v>
                </c:pt>
                <c:pt idx="6">
                  <c:v>НАТО - 2017 г.</c:v>
                </c:pt>
                <c:pt idx="7">
                  <c:v>НАТО - 2018 г.</c:v>
                </c:pt>
                <c:pt idx="8">
                  <c:v>САЩ - 2017 г.</c:v>
                </c:pt>
                <c:pt idx="9">
                  <c:v>САЩ - 2018 г.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0.38100000000000001</c:v>
                </c:pt>
                <c:pt idx="1">
                  <c:v>0.43041237113402064</c:v>
                </c:pt>
                <c:pt idx="2">
                  <c:v>0.432</c:v>
                </c:pt>
                <c:pt idx="3">
                  <c:v>0.51666666666666661</c:v>
                </c:pt>
                <c:pt idx="4">
                  <c:v>0.435</c:v>
                </c:pt>
                <c:pt idx="5">
                  <c:v>0.54510309278350522</c:v>
                </c:pt>
                <c:pt idx="6">
                  <c:v>0.376</c:v>
                </c:pt>
                <c:pt idx="7">
                  <c:v>0.46322580645161288</c:v>
                </c:pt>
                <c:pt idx="8">
                  <c:v>0.36499999999999999</c:v>
                </c:pt>
                <c:pt idx="9">
                  <c:v>0.37516170763260026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Ниско</c:v>
                </c:pt>
              </c:strCache>
            </c:strRef>
          </c:tx>
          <c:spPr>
            <a:solidFill>
              <a:srgbClr val="FAF00A"/>
            </a:solidFill>
          </c:spPr>
          <c:invertIfNegative val="0"/>
          <c:dLbls>
            <c:txPr>
              <a:bodyPr/>
              <a:lstStyle/>
              <a:p>
                <a:pPr>
                  <a:defRPr sz="9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ЕС - 2017 г.</c:v>
                </c:pt>
                <c:pt idx="1">
                  <c:v>ЕС - 2018 г.</c:v>
                </c:pt>
                <c:pt idx="2">
                  <c:v>Германия - 2017 г.</c:v>
                </c:pt>
                <c:pt idx="3">
                  <c:v>Германия - 2018 г.</c:v>
                </c:pt>
                <c:pt idx="4">
                  <c:v>Русия - 2017 г.</c:v>
                </c:pt>
                <c:pt idx="5">
                  <c:v>Русия - 2018 г.</c:v>
                </c:pt>
                <c:pt idx="6">
                  <c:v>НАТО - 2017 г.</c:v>
                </c:pt>
                <c:pt idx="7">
                  <c:v>НАТО - 2018 г.</c:v>
                </c:pt>
                <c:pt idx="8">
                  <c:v>САЩ - 2017 г.</c:v>
                </c:pt>
                <c:pt idx="9">
                  <c:v>САЩ - 2018 г.</c:v>
                </c:pt>
              </c:strCache>
            </c:strRef>
          </c:cat>
          <c:val>
            <c:numRef>
              <c:f>Sheet1!$E$2:$E$11</c:f>
              <c:numCache>
                <c:formatCode>0%</c:formatCode>
                <c:ptCount val="10"/>
                <c:pt idx="0">
                  <c:v>0.14499999999999999</c:v>
                </c:pt>
                <c:pt idx="1">
                  <c:v>0.15721649484536082</c:v>
                </c:pt>
                <c:pt idx="2">
                  <c:v>0.18</c:v>
                </c:pt>
                <c:pt idx="3">
                  <c:v>0.15384615384615385</c:v>
                </c:pt>
                <c:pt idx="4">
                  <c:v>0.14699999999999999</c:v>
                </c:pt>
                <c:pt idx="5">
                  <c:v>0.15077319587628865</c:v>
                </c:pt>
                <c:pt idx="6">
                  <c:v>0.21299999999999999</c:v>
                </c:pt>
                <c:pt idx="7">
                  <c:v>0.20258064516129032</c:v>
                </c:pt>
                <c:pt idx="8">
                  <c:v>0.26100000000000001</c:v>
                </c:pt>
                <c:pt idx="9">
                  <c:v>0.35316946959896506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Много ниско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>
                    <a:latin typeface="Open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ЕС - 2017 г.</c:v>
                </c:pt>
                <c:pt idx="1">
                  <c:v>ЕС - 2018 г.</c:v>
                </c:pt>
                <c:pt idx="2">
                  <c:v>Германия - 2017 г.</c:v>
                </c:pt>
                <c:pt idx="3">
                  <c:v>Германия - 2018 г.</c:v>
                </c:pt>
                <c:pt idx="4">
                  <c:v>Русия - 2017 г.</c:v>
                </c:pt>
                <c:pt idx="5">
                  <c:v>Русия - 2018 г.</c:v>
                </c:pt>
                <c:pt idx="6">
                  <c:v>НАТО - 2017 г.</c:v>
                </c:pt>
                <c:pt idx="7">
                  <c:v>НАТО - 2018 г.</c:v>
                </c:pt>
                <c:pt idx="8">
                  <c:v>САЩ - 2017 г.</c:v>
                </c:pt>
                <c:pt idx="9">
                  <c:v>САЩ - 2018 г.</c:v>
                </c:pt>
              </c:strCache>
            </c:strRef>
          </c:cat>
          <c:val>
            <c:numRef>
              <c:f>Sheet1!$F$2:$F$11</c:f>
              <c:numCache>
                <c:formatCode>0%</c:formatCode>
                <c:ptCount val="10"/>
                <c:pt idx="0">
                  <c:v>9.2999999999999999E-2</c:v>
                </c:pt>
                <c:pt idx="1">
                  <c:v>7.603092783505154E-2</c:v>
                </c:pt>
                <c:pt idx="2">
                  <c:v>8.2000000000000003E-2</c:v>
                </c:pt>
                <c:pt idx="3">
                  <c:v>3.5897435897435902E-2</c:v>
                </c:pt>
                <c:pt idx="4">
                  <c:v>8.7999999999999995E-2</c:v>
                </c:pt>
                <c:pt idx="5">
                  <c:v>3.3505154639175257E-2</c:v>
                </c:pt>
                <c:pt idx="6">
                  <c:v>0.14399999999999999</c:v>
                </c:pt>
                <c:pt idx="7">
                  <c:v>0.12387096774193548</c:v>
                </c:pt>
                <c:pt idx="8">
                  <c:v>0.223</c:v>
                </c:pt>
                <c:pt idx="9">
                  <c:v>0.19793014230271669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89017088"/>
        <c:axId val="189359232"/>
      </c:barChart>
      <c:catAx>
        <c:axId val="1890170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Open Sans"/>
              </a:defRPr>
            </a:pPr>
            <a:endParaRPr lang="en-US"/>
          </a:p>
        </c:txPr>
        <c:crossAx val="189359232"/>
        <c:crosses val="autoZero"/>
        <c:auto val="1"/>
        <c:lblAlgn val="ctr"/>
        <c:lblOffset val="100"/>
        <c:noMultiLvlLbl val="0"/>
      </c:catAx>
      <c:valAx>
        <c:axId val="18935923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890170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latin typeface="Open San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0.15564</cdr:x>
      <cdr:y>0.12492</cdr:y>
    </cdr:from>
    <cdr:to>
      <cdr:x>0.26279</cdr:x>
      <cdr:y>0.23068</cdr:y>
    </cdr:to>
    <cdr:sp macro="" textlink="">
      <cdr:nvSpPr>
        <cdr:cNvPr id="2" name="Left Brace 1"/>
        <cdr:cNvSpPr/>
      </cdr:nvSpPr>
      <cdr:spPr>
        <a:xfrm xmlns:a="http://schemas.openxmlformats.org/drawingml/2006/main" rot="5400000">
          <a:off x="1278266" y="287796"/>
          <a:ext cx="396044" cy="756084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bg-BG"/>
        </a:p>
      </cdr:txBody>
    </cdr:sp>
  </cdr:relSizeAnchor>
  <cdr:relSizeAnchor xmlns:cdr="http://schemas.openxmlformats.org/drawingml/2006/chartDrawing">
    <cdr:from>
      <cdr:x>0.72454</cdr:x>
      <cdr:y>0.12492</cdr:y>
    </cdr:from>
    <cdr:to>
      <cdr:x>0.83169</cdr:x>
      <cdr:y>0.23068</cdr:y>
    </cdr:to>
    <cdr:sp macro="" textlink="">
      <cdr:nvSpPr>
        <cdr:cNvPr id="3" name="Left Brace 2"/>
        <cdr:cNvSpPr/>
      </cdr:nvSpPr>
      <cdr:spPr>
        <a:xfrm xmlns:a="http://schemas.openxmlformats.org/drawingml/2006/main" rot="5400000">
          <a:off x="5292712" y="287796"/>
          <a:ext cx="396044" cy="756084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bg-BG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de-DE"/>
              <a:t>12.07.18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7B19BA-22F9-4C6B-8C70-E294379DC9E2}" type="slidenum">
              <a:rPr lang="de-DE" smtClean="0"/>
              <a:pPr rt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75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de-DE"/>
              <a:t>12.07.18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</a:p>
          <a:p>
            <a:pPr lvl="2" rtl="0"/>
            <a:r>
              <a:rPr lang="x-none"/>
              <a:t>Dritte Ebene</a:t>
            </a:r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DC3669-53CE-4E19-8689-4514A86CF3B9}" type="slidenum">
              <a:rPr lang="de-DE" smtClean="0"/>
              <a:pPr rtl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57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2771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93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79DC3669-53CE-4E19-8689-4514A86CF3B9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79DC3669-53CE-4E19-8689-4514A86CF3B9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DC3669-53CE-4E19-8689-4514A86CF3B9}" type="slidenum">
              <a:rPr lang="de-DE" smtClean="0"/>
              <a:pPr rtl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Titel: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600" y="1803600"/>
            <a:ext cx="1907540" cy="3348000"/>
          </a:xfrm>
          <a:prstGeom prst="rect">
            <a:avLst/>
          </a:prstGeom>
        </p:spPr>
      </p:pic>
      <p:pic>
        <p:nvPicPr>
          <p:cNvPr id="10" name="Grafik 9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00" y="2319722"/>
            <a:ext cx="1609344" cy="283413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x-none"/>
              <a:t>Titel der Präsentation, zweizeilig,</a:t>
            </a:r>
            <a:r>
              <a:rPr lang="de-DE" dirty="0"/>
              <a:t/>
            </a:r>
            <a:br>
              <a:rPr lang="de-DE" dirty="0"/>
            </a:br>
            <a:r>
              <a:rPr lang="x-none"/>
              <a:t>Open Sans, 28pt, ZAB 33pt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60" y="447514"/>
            <a:ext cx="1476000" cy="450736"/>
          </a:xfrm>
          <a:prstGeom prst="rect">
            <a:avLst/>
          </a:prstGeom>
        </p:spPr>
      </p:pic>
      <p:sp>
        <p:nvSpPr>
          <p:cNvPr id="7" name="Textfeld 6"/>
          <p:cNvSpPr txBox="1"/>
          <p:nvPr userDrawn="1"/>
        </p:nvSpPr>
        <p:spPr>
          <a:xfrm>
            <a:off x="7897397" y="4679713"/>
            <a:ext cx="77905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0"/>
            <a:r>
              <a:rPr lang="x-none" sz="1000" b="1">
                <a:solidFill>
                  <a:schemeClr val="accent6"/>
                </a:solidFill>
              </a:rPr>
              <a:t>www.kas.de</a:t>
            </a:r>
            <a:endParaRPr lang="de-DE" sz="1000" b="1" dirty="0">
              <a:solidFill>
                <a:schemeClr val="accent6"/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8000" y="2498399"/>
            <a:ext cx="6372708" cy="541403"/>
          </a:xfrm>
        </p:spPr>
        <p:txBody>
          <a:bodyPr rtlCol="0">
            <a:noAutofit/>
          </a:bodyPr>
          <a:lstStyle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 rtl="0"/>
            <a:r>
              <a:rPr lang="x-none"/>
              <a:t>Untertitel, Veranstaltungstitel, 15pt, ZAB 19pt</a:t>
            </a:r>
          </a:p>
          <a:p>
            <a:pPr lvl="0" rtl="0"/>
            <a:r>
              <a:rPr lang="x-none"/>
              <a:t>ebenfalls zweizeilig möglich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3219822"/>
            <a:ext cx="6372000" cy="516965"/>
          </a:xfrm>
        </p:spPr>
        <p:txBody>
          <a:bodyPr rtlCol="0">
            <a:noAutofit/>
          </a:bodyPr>
          <a:lstStyle>
            <a:lvl1pPr>
              <a:defRPr sz="1400" b="0"/>
            </a:lvl1pPr>
            <a:lvl2pPr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 rtl="0"/>
            <a:r>
              <a:rPr lang="x-none"/>
              <a:t>Sprecher*in Prof. Dr. Dr. Mustermann, 15pt, ZAB 19</a:t>
            </a:r>
          </a:p>
          <a:p>
            <a:pPr lvl="0" rtl="0"/>
            <a:r>
              <a:rPr lang="x-none"/>
              <a:t>Sprecher*in Prof. med. Dr. Musterfrau</a:t>
            </a:r>
          </a:p>
        </p:txBody>
      </p:sp>
    </p:spTree>
    <p:extLst>
      <p:ext uri="{BB962C8B-B14F-4D97-AF65-F5344CB8AC3E}">
        <p14:creationId xmlns:p14="http://schemas.microsoft.com/office/powerpoint/2010/main" val="9122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 Inhalt: zwei spaltig,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58775" y="1203325"/>
            <a:ext cx="3349626" cy="3132621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</a:p>
          <a:p>
            <a:pPr lvl="2" rtl="0"/>
            <a:r>
              <a:rPr lang="x-none"/>
              <a:t>Dritte Ebene</a:t>
            </a:r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 dirty="0"/>
          </a:p>
        </p:txBody>
      </p:sp>
      <p:sp>
        <p:nvSpPr>
          <p:cNvPr id="8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3882215" y="1239838"/>
            <a:ext cx="3349626" cy="3563937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/>
            </a:lvl1pPr>
            <a:lvl2pPr>
              <a:spcBef>
                <a:spcPts val="1900"/>
              </a:spcBef>
              <a:defRPr/>
            </a:lvl2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58775" y="4442400"/>
            <a:ext cx="3351600" cy="403200"/>
          </a:xfrm>
        </p:spPr>
        <p:txBody>
          <a:bodyPr rtlCol="0" anchor="b" anchorCtr="0">
            <a:noAutofit/>
          </a:bodyPr>
          <a:lstStyle>
            <a:lvl1pPr marL="0" indent="0">
              <a:lnSpc>
                <a:spcPts val="1400"/>
              </a:lnSpc>
              <a:buNone/>
              <a:defRPr sz="1000"/>
            </a:lvl1pPr>
          </a:lstStyle>
          <a:p>
            <a:pPr lvl="0" rtl="0"/>
            <a:r>
              <a:rPr lang="x-none"/>
              <a:t>© Bildrechte, Bildunterschrift, zwei Zeilen, </a:t>
            </a:r>
          </a:p>
          <a:p>
            <a:pPr lvl="0" rtl="0"/>
            <a:r>
              <a:rPr lang="x-none"/>
              <a:t>Open Sans Regular, 10pt, ZAB 14pt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83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 Inhalt: zwei spaltig,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880800" y="1202400"/>
            <a:ext cx="3349626" cy="3132621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/>
            </a:lvl1pPr>
            <a:lvl2pPr>
              <a:spcBef>
                <a:spcPts val="1900"/>
              </a:spcBef>
              <a:defRPr/>
            </a:lvl2pPr>
          </a:lstStyle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</a:p>
          <a:p>
            <a:pPr lvl="2" rtl="0"/>
            <a:r>
              <a:rPr lang="x-none"/>
              <a:t>Dritte Ebene</a:t>
            </a:r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 dirty="0"/>
          </a:p>
        </p:txBody>
      </p:sp>
      <p:sp>
        <p:nvSpPr>
          <p:cNvPr id="8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10448" y="1239838"/>
            <a:ext cx="3697952" cy="3564000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/>
            </a:lvl1pPr>
            <a:lvl2pPr>
              <a:spcBef>
                <a:spcPts val="1900"/>
              </a:spcBef>
              <a:defRPr/>
            </a:lvl2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80800" y="4443958"/>
            <a:ext cx="3351600" cy="403200"/>
          </a:xfrm>
        </p:spPr>
        <p:txBody>
          <a:bodyPr rtlCol="0" anchor="b" anchorCtr="0">
            <a:noAutofit/>
          </a:bodyPr>
          <a:lstStyle>
            <a:lvl1pPr marL="0" indent="0">
              <a:lnSpc>
                <a:spcPts val="1400"/>
              </a:lnSpc>
              <a:buNone/>
              <a:defRPr sz="1000"/>
            </a:lvl1pPr>
          </a:lstStyle>
          <a:p>
            <a:pPr lvl="0" rtl="0"/>
            <a:r>
              <a:rPr lang="x-none"/>
              <a:t>© Bildrechte, Bildunterschrift, zwei Zeilen, </a:t>
            </a:r>
          </a:p>
          <a:p>
            <a:pPr lvl="0" rtl="0"/>
            <a:r>
              <a:rPr lang="x-none"/>
              <a:t>Open Sans Regular, 10pt, ZAB 14pt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2769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 Inhalt: zweispaltig,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80800" y="4485600"/>
            <a:ext cx="3351600" cy="403200"/>
          </a:xfrm>
        </p:spPr>
        <p:txBody>
          <a:bodyPr rtlCol="0" anchor="t" anchorCtr="0">
            <a:noAutofit/>
          </a:bodyPr>
          <a:lstStyle>
            <a:lvl1pPr marL="0" indent="0">
              <a:lnSpc>
                <a:spcPts val="1400"/>
              </a:lnSpc>
              <a:buNone/>
              <a:defRPr sz="1000"/>
            </a:lvl1pPr>
          </a:lstStyle>
          <a:p>
            <a:pPr lvl="0" rtl="0"/>
            <a:r>
              <a:rPr lang="x-none"/>
              <a:t>© Bildrechte, Bildunterschrift, zwei Zeilen, </a:t>
            </a:r>
          </a:p>
          <a:p>
            <a:pPr lvl="0" rtl="0"/>
            <a:r>
              <a:rPr lang="x-none"/>
              <a:t>Open Sans Regular, 10pt, ZAB 14pt</a:t>
            </a:r>
            <a:endParaRPr lang="de-DE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356800" y="4485600"/>
            <a:ext cx="3351600" cy="403200"/>
          </a:xfrm>
        </p:spPr>
        <p:txBody>
          <a:bodyPr rtlCol="0" anchor="t" anchorCtr="0">
            <a:noAutofit/>
          </a:bodyPr>
          <a:lstStyle>
            <a:lvl1pPr marL="0" indent="0">
              <a:lnSpc>
                <a:spcPts val="1400"/>
              </a:lnSpc>
              <a:buNone/>
              <a:defRPr sz="1000"/>
            </a:lvl1pPr>
          </a:lstStyle>
          <a:p>
            <a:pPr lvl="0" rtl="0"/>
            <a:r>
              <a:rPr lang="x-none"/>
              <a:t>© Bildrechte, Bildunterschrift, zwei Zeilen, </a:t>
            </a:r>
          </a:p>
          <a:p>
            <a:pPr lvl="0" rtl="0"/>
            <a:r>
              <a:rPr lang="x-none"/>
              <a:t>Open Sans Regular, 10pt, ZAB 14pt</a:t>
            </a:r>
            <a:endParaRPr lang="de-DE" dirty="0"/>
          </a:p>
        </p:txBody>
      </p:sp>
      <p:sp>
        <p:nvSpPr>
          <p:cNvPr id="11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0" y="1239838"/>
            <a:ext cx="3711600" cy="3096000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/>
            </a:lvl1pPr>
            <a:lvl2pPr>
              <a:spcBef>
                <a:spcPts val="1900"/>
              </a:spcBef>
              <a:defRPr/>
            </a:lvl2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  <p:sp>
        <p:nvSpPr>
          <p:cNvPr id="12" name="Inhaltsplatzhalter 6"/>
          <p:cNvSpPr>
            <a:spLocks noGrp="1"/>
          </p:cNvSpPr>
          <p:nvPr>
            <p:ph sz="quarter" idx="17" hasCustomPrompt="1"/>
          </p:nvPr>
        </p:nvSpPr>
        <p:spPr>
          <a:xfrm>
            <a:off x="3880800" y="1238400"/>
            <a:ext cx="3351600" cy="3096000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/>
            </a:lvl1pPr>
            <a:lvl2pPr>
              <a:spcBef>
                <a:spcPts val="1900"/>
              </a:spcBef>
              <a:defRPr/>
            </a:lvl2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3488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 Inhalt: zwei spaltig, Bild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2699999" y="1238400"/>
            <a:ext cx="4535825" cy="3096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  <p:sp>
        <p:nvSpPr>
          <p:cNvPr id="10" name="Inhaltsplatzhalter 6"/>
          <p:cNvSpPr>
            <a:spLocks noGrp="1"/>
          </p:cNvSpPr>
          <p:nvPr>
            <p:ph sz="quarter" idx="16" hasCustomPrompt="1"/>
          </p:nvPr>
        </p:nvSpPr>
        <p:spPr>
          <a:xfrm>
            <a:off x="-1" y="1238400"/>
            <a:ext cx="2527200" cy="3096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  <p:sp>
        <p:nvSpPr>
          <p:cNvPr id="12" name="Textplatzhalt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360000" y="4485600"/>
            <a:ext cx="2167200" cy="403200"/>
          </a:xfrm>
        </p:spPr>
        <p:txBody>
          <a:bodyPr rtlCol="0" anchor="t" anchorCtr="0">
            <a:noAutofit/>
          </a:bodyPr>
          <a:lstStyle>
            <a:lvl1pPr marL="0" indent="0">
              <a:lnSpc>
                <a:spcPts val="1400"/>
              </a:lnSpc>
              <a:buNone/>
              <a:defRPr sz="1000"/>
            </a:lvl1pPr>
          </a:lstStyle>
          <a:p>
            <a:pPr lvl="0" rtl="0"/>
            <a:r>
              <a:rPr lang="x-none"/>
              <a:t>© Bildrechte, Bildunterschrift, zwei Zeilen, Open Sans Regular, 10pt</a:t>
            </a:r>
            <a:endParaRPr lang="de-DE" dirty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21" hasCustomPrompt="1"/>
          </p:nvPr>
        </p:nvSpPr>
        <p:spPr>
          <a:xfrm>
            <a:off x="2700000" y="4485600"/>
            <a:ext cx="4536000" cy="403200"/>
          </a:xfrm>
        </p:spPr>
        <p:txBody>
          <a:bodyPr rtlCol="0" anchor="t" anchorCtr="0">
            <a:noAutofit/>
          </a:bodyPr>
          <a:lstStyle>
            <a:lvl1pPr marL="0" indent="0">
              <a:lnSpc>
                <a:spcPts val="1400"/>
              </a:lnSpc>
              <a:buNone/>
              <a:defRPr sz="1000"/>
            </a:lvl1pPr>
          </a:lstStyle>
          <a:p>
            <a:pPr lvl="0" rtl="0"/>
            <a:r>
              <a:rPr lang="x-none"/>
              <a:t>© Bildrechte, Bildunterschrift, zwei Zeilen, Open Sans Regular, 10pt</a:t>
            </a:r>
          </a:p>
        </p:txBody>
      </p:sp>
    </p:spTree>
    <p:extLst>
      <p:ext uri="{BB962C8B-B14F-4D97-AF65-F5344CB8AC3E}">
        <p14:creationId xmlns:p14="http://schemas.microsoft.com/office/powerpoint/2010/main" val="1723600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 Inhalt: drei  spaltig, Bild 1: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2699999" y="1238400"/>
            <a:ext cx="2174400" cy="3096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  <p:sp>
        <p:nvSpPr>
          <p:cNvPr id="10" name="Inhaltsplatzhalter 6"/>
          <p:cNvSpPr>
            <a:spLocks noGrp="1"/>
          </p:cNvSpPr>
          <p:nvPr>
            <p:ph sz="quarter" idx="16" hasCustomPrompt="1"/>
          </p:nvPr>
        </p:nvSpPr>
        <p:spPr>
          <a:xfrm>
            <a:off x="-1" y="1238400"/>
            <a:ext cx="2527200" cy="3096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  <p:sp>
        <p:nvSpPr>
          <p:cNvPr id="12" name="Inhaltsplatzhalter 6"/>
          <p:cNvSpPr>
            <a:spLocks noGrp="1"/>
          </p:cNvSpPr>
          <p:nvPr>
            <p:ph sz="quarter" idx="18" hasCustomPrompt="1"/>
          </p:nvPr>
        </p:nvSpPr>
        <p:spPr>
          <a:xfrm>
            <a:off x="5061425" y="1238400"/>
            <a:ext cx="2174400" cy="3096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360000" y="4485600"/>
            <a:ext cx="2167200" cy="403200"/>
          </a:xfrm>
        </p:spPr>
        <p:txBody>
          <a:bodyPr rtlCol="0" anchor="t" anchorCtr="0">
            <a:noAutofit/>
          </a:bodyPr>
          <a:lstStyle>
            <a:lvl1pPr marL="0" indent="0">
              <a:lnSpc>
                <a:spcPts val="1400"/>
              </a:lnSpc>
              <a:buNone/>
              <a:defRPr sz="1000"/>
            </a:lvl1pPr>
          </a:lstStyle>
          <a:p>
            <a:pPr lvl="0" rtl="0"/>
            <a:r>
              <a:rPr lang="x-none"/>
              <a:t>© Bildrechte, Bildunterschrift, zwei Zeilen, Open Sans Regular, 10pt</a:t>
            </a:r>
            <a:endParaRPr lang="de-DE" dirty="0"/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21" hasCustomPrompt="1"/>
          </p:nvPr>
        </p:nvSpPr>
        <p:spPr>
          <a:xfrm>
            <a:off x="2699792" y="4485600"/>
            <a:ext cx="2167200" cy="403200"/>
          </a:xfrm>
        </p:spPr>
        <p:txBody>
          <a:bodyPr rtlCol="0" anchor="t" anchorCtr="0">
            <a:noAutofit/>
          </a:bodyPr>
          <a:lstStyle>
            <a:lvl1pPr marL="0" indent="0">
              <a:lnSpc>
                <a:spcPts val="1400"/>
              </a:lnSpc>
              <a:buNone/>
              <a:defRPr sz="1000"/>
            </a:lvl1pPr>
          </a:lstStyle>
          <a:p>
            <a:pPr lvl="0" rtl="0"/>
            <a:r>
              <a:rPr lang="x-none"/>
              <a:t>© Bildrechte, Bildunterschrift, zwei Zeilen, Open Sans Regular, 10pt</a:t>
            </a:r>
            <a:endParaRPr lang="de-DE" dirty="0"/>
          </a:p>
        </p:txBody>
      </p:sp>
      <p:sp>
        <p:nvSpPr>
          <p:cNvPr id="16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5061600" y="4485600"/>
            <a:ext cx="2167200" cy="403200"/>
          </a:xfrm>
        </p:spPr>
        <p:txBody>
          <a:bodyPr rtlCol="0" anchor="t" anchorCtr="0">
            <a:noAutofit/>
          </a:bodyPr>
          <a:lstStyle>
            <a:lvl1pPr marL="0" indent="0">
              <a:lnSpc>
                <a:spcPts val="1400"/>
              </a:lnSpc>
              <a:buNone/>
              <a:defRPr sz="1000"/>
            </a:lvl1pPr>
          </a:lstStyle>
          <a:p>
            <a:pPr lvl="0" rtl="0"/>
            <a:r>
              <a:rPr lang="x-none"/>
              <a:t>© Bildrechte, Bildunterschrift, zwei Zeilen, Open Sans Regular, 10pt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027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: Kapiteltrenner, Blau/Neg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179388" y="1203325"/>
            <a:ext cx="8785225" cy="3781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58775" y="2520001"/>
            <a:ext cx="6877050" cy="699821"/>
          </a:xfrm>
        </p:spPr>
        <p:txBody>
          <a:bodyPr rtlCol="0" anchor="t" anchorCtr="0"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100" b="1">
                <a:solidFill>
                  <a:schemeClr val="bg1"/>
                </a:solidFill>
              </a:defRPr>
            </a:lvl1pPr>
            <a:lvl2pPr>
              <a:defRPr sz="2100" b="1"/>
            </a:lvl2pPr>
            <a:lvl3pPr>
              <a:defRPr sz="2100" b="1"/>
            </a:lvl3pPr>
            <a:lvl4pPr>
              <a:defRPr sz="2100" b="1"/>
            </a:lvl4pPr>
            <a:lvl5pPr>
              <a:defRPr sz="2100" b="1"/>
            </a:lvl5pPr>
          </a:lstStyle>
          <a:p>
            <a:pPr lvl="0" rtl="0"/>
            <a:r>
              <a:rPr lang="x-none"/>
              <a:t>Textmasterformat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358775" y="3435846"/>
            <a:ext cx="6877050" cy="914400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 rtl="0"/>
            <a:r>
              <a:rPr lang="x-none"/>
              <a:t>Textmasterformat bearbeiten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7596188" y="3500658"/>
            <a:ext cx="1189037" cy="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58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: Kapiteltrenner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179388" y="1239838"/>
            <a:ext cx="7056437" cy="3744912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4014000"/>
            <a:ext cx="5292000" cy="835200"/>
          </a:xfrm>
        </p:spPr>
        <p:txBody>
          <a:bodyPr rtlCol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Open Sans" panose="020B0606030504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 marL="252000" indent="0">
              <a:buNone/>
              <a:defRPr/>
            </a:lvl2pPr>
            <a:lvl3pPr marL="504000" indent="0">
              <a:buNone/>
              <a:defRPr/>
            </a:lvl3pPr>
            <a:lvl4pPr marL="756000" indent="0">
              <a:buNone/>
              <a:defRPr/>
            </a:lvl4pPr>
            <a:lvl5pPr marL="10080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Open Sans" panose="020B0606030504020204" pitchFamily="34" charset="0"/>
              <a:buNone/>
              <a:tabLst/>
              <a:defRPr/>
            </a:pPr>
            <a:r>
              <a:rPr lang="x-none"/>
              <a:t>© Bildrecht Name Fotograf</a:t>
            </a:r>
          </a:p>
        </p:txBody>
      </p:sp>
    </p:spTree>
    <p:extLst>
      <p:ext uri="{BB962C8B-B14F-4D97-AF65-F5344CB8AC3E}">
        <p14:creationId xmlns:p14="http://schemas.microsoft.com/office/powerpoint/2010/main" val="2863671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Titel: Blau-Neg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226799" y="226800"/>
            <a:ext cx="8690400" cy="469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x-none"/>
              <a:t>Titel der Präsentation, zweizeilig,</a:t>
            </a:r>
            <a:r>
              <a:rPr lang="de-DE" dirty="0"/>
              <a:t/>
            </a:r>
            <a:br>
              <a:rPr lang="de-DE" dirty="0"/>
            </a:br>
            <a:r>
              <a:rPr lang="x-none"/>
              <a:t>Open Sans, 28pt, ZAB 33pt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rgbClr val="FF0000"/>
                </a:solidFill>
              </a:rPr>
              <a:t>06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de-DE" dirty="0" smtClean="0"/>
              <a:t>0/2018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60" y="447514"/>
            <a:ext cx="1476000" cy="450735"/>
          </a:xfrm>
          <a:prstGeom prst="rect">
            <a:avLst/>
          </a:prstGeom>
        </p:spPr>
      </p:pic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8000" y="2498399"/>
            <a:ext cx="6372708" cy="540000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 rtl="0"/>
            <a:r>
              <a:rPr lang="x-none"/>
              <a:t>Untertitel, Veranstaltungstitel, 15pt, ZAB 19pt</a:t>
            </a:r>
          </a:p>
          <a:p>
            <a:pPr lvl="0" rtl="0"/>
            <a:r>
              <a:rPr lang="x-none"/>
              <a:t>ebenfalls zweizeilig möglich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3219822"/>
            <a:ext cx="6372000" cy="516965"/>
          </a:xfrm>
        </p:spPr>
        <p:txBody>
          <a:bodyPr rtlCol="0">
            <a:no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 rtl="0"/>
            <a:r>
              <a:rPr lang="x-none"/>
              <a:t>Sprecher*in Prof. Dr. Dr. Mustermann, 15pt, ZAB 19</a:t>
            </a:r>
          </a:p>
          <a:p>
            <a:pPr lvl="0" rtl="0"/>
            <a:r>
              <a:rPr lang="x-none"/>
              <a:t>Sprecher*in Prof. med. Dr. Musterfrau</a:t>
            </a:r>
          </a:p>
        </p:txBody>
      </p:sp>
    </p:spTree>
    <p:extLst>
      <p:ext uri="{BB962C8B-B14F-4D97-AF65-F5344CB8AC3E}">
        <p14:creationId xmlns:p14="http://schemas.microsoft.com/office/powerpoint/2010/main" val="149936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Titel: Standard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600" y="1803600"/>
            <a:ext cx="1907540" cy="334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375506"/>
            <a:ext cx="6390000" cy="857250"/>
          </a:xfrm>
        </p:spPr>
        <p:txBody>
          <a:bodyPr rtlCol="0"/>
          <a:lstStyle/>
          <a:p>
            <a:pPr rtl="0"/>
            <a:r>
              <a:rPr lang="x-none"/>
              <a:t>Titel der Präsentation, zweizeilig,</a:t>
            </a:r>
            <a:r>
              <a:rPr lang="de-DE" dirty="0"/>
              <a:t/>
            </a:r>
            <a:br>
              <a:rPr lang="de-DE" dirty="0"/>
            </a:br>
            <a:r>
              <a:rPr lang="x-none"/>
              <a:t>Open Sans, 28pt, ZAB 33pt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60" y="447514"/>
            <a:ext cx="1476000" cy="45073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04000"/>
            <a:ext cx="5400675" cy="3571875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78" y="1369174"/>
            <a:ext cx="4551746" cy="3650848"/>
          </a:xfrm>
          <a:prstGeom prst="rect">
            <a:avLst/>
          </a:prstGeom>
        </p:spPr>
      </p:pic>
      <p:pic>
        <p:nvPicPr>
          <p:cNvPr id="11" name="Grafik 10"/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00" y="2318400"/>
            <a:ext cx="1609344" cy="2833200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7897397" y="4679713"/>
            <a:ext cx="77905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0"/>
            <a:r>
              <a:rPr lang="x-none" sz="1000" b="1">
                <a:solidFill>
                  <a:schemeClr val="accent6"/>
                </a:solidFill>
              </a:rPr>
              <a:t>www.kas.de</a:t>
            </a:r>
            <a:endParaRPr lang="de-DE" sz="1000" b="1" dirty="0">
              <a:solidFill>
                <a:schemeClr val="accent6"/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8000" y="1591453"/>
            <a:ext cx="6372708" cy="540000"/>
          </a:xfrm>
        </p:spPr>
        <p:txBody>
          <a:bodyPr rtlCol="0">
            <a:noAutofit/>
          </a:bodyPr>
          <a:lstStyle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 rtl="0"/>
            <a:r>
              <a:rPr lang="x-none"/>
              <a:t>Untertitel, Veranstaltungstitel, 15pt, ZAB 19pt</a:t>
            </a:r>
          </a:p>
          <a:p>
            <a:pPr lvl="0" rtl="0"/>
            <a:r>
              <a:rPr lang="x-none"/>
              <a:t>ebenfalls zweizeilig möglich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2306813"/>
            <a:ext cx="6372000" cy="516965"/>
          </a:xfrm>
        </p:spPr>
        <p:txBody>
          <a:bodyPr rtlCol="0">
            <a:noAutofit/>
          </a:bodyPr>
          <a:lstStyle>
            <a:lvl1pPr>
              <a:defRPr sz="1400" b="0"/>
            </a:lvl1pPr>
            <a:lvl2pPr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 rtl="0"/>
            <a:r>
              <a:rPr lang="x-none"/>
              <a:t>Sprecher*in Prof. Dr. Dr. Mustermann, 15pt, ZAB 19</a:t>
            </a:r>
          </a:p>
          <a:p>
            <a:pPr lvl="0" rtl="0"/>
            <a:r>
              <a:rPr lang="x-none"/>
              <a:t>Sprecher*in Prof. med. Dr. Musterfrau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132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 Inhalt: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/>
        <p:txBody>
          <a:bodyPr rtlCol="0"/>
          <a:lstStyle/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</a:p>
          <a:p>
            <a:pPr lvl="2" rtl="0"/>
            <a:r>
              <a:rPr lang="x-none"/>
              <a:t>Dritte Ebene</a:t>
            </a:r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 dirty="0"/>
          </a:p>
        </p:txBody>
      </p:sp>
      <p:pic>
        <p:nvPicPr>
          <p:cNvPr id="8" name="Picture 263" descr="U:\2016_ALPHA_RESEARCH_TEMPLATE\LOGOS_2016\Logo_alpha_research__OK_CMY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771550"/>
            <a:ext cx="1467701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89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 Inhalt: Standard, Auflis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/>
        <p:txBody>
          <a:bodyPr rtlCol="0"/>
          <a:lstStyle>
            <a:lvl1pPr marL="252000" indent="-252000">
              <a:buFont typeface="+mj-lt"/>
              <a:buAutoNum type="arabicPeriod"/>
              <a:defRPr/>
            </a:lvl1pPr>
            <a:lvl2pPr marL="504000" indent="-252000">
              <a:buFont typeface="+mj-lt"/>
              <a:buAutoNum type="arabicPeriod"/>
              <a:defRPr/>
            </a:lvl2pPr>
            <a:lvl3pPr marL="756000" indent="-252000">
              <a:buFont typeface="+mj-lt"/>
              <a:buAutoNum type="arabicPeriod"/>
              <a:defRPr/>
            </a:lvl3pPr>
            <a:lvl4pPr marL="1008000" indent="-252000">
              <a:buFont typeface="+mj-lt"/>
              <a:buAutoNum type="arabicPeriod"/>
              <a:defRPr/>
            </a:lvl4pPr>
            <a:lvl5pPr marL="1260000" indent="-252000">
              <a:buFont typeface="+mj-lt"/>
              <a:buAutoNum type="arabicPeriod"/>
              <a:defRPr/>
            </a:lvl5pPr>
          </a:lstStyle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</a:p>
          <a:p>
            <a:pPr lvl="2" rtl="0"/>
            <a:r>
              <a:rPr lang="x-none"/>
              <a:t>Dritte Ebene</a:t>
            </a:r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7265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 Inhalt: Standard, Fliestext mit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/>
        <p:txBody>
          <a:bodyPr rtlCol="0"/>
          <a:lstStyle>
            <a:lvl1pPr marL="0" indent="0">
              <a:spcBef>
                <a:spcPts val="0"/>
              </a:spcBef>
              <a:buNone/>
              <a:defRPr/>
            </a:lvl1pPr>
            <a:lvl2pPr marL="252000">
              <a:spcBef>
                <a:spcPts val="0"/>
              </a:spcBef>
              <a:defRPr/>
            </a:lvl2pPr>
            <a:lvl3pPr marL="504000">
              <a:defRPr/>
            </a:lvl3pPr>
            <a:lvl4pPr marL="756000">
              <a:defRPr/>
            </a:lvl4pPr>
            <a:lvl5pPr marL="1008000">
              <a:defRPr/>
            </a:lvl5pPr>
          </a:lstStyle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</a:p>
          <a:p>
            <a:pPr lvl="2" rtl="0"/>
            <a:r>
              <a:rPr lang="x-none"/>
              <a:t>Dritte Ebene</a:t>
            </a:r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539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 Inhalt: zwei spaltig, Flies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58774" y="1203325"/>
            <a:ext cx="3351600" cy="3600449"/>
          </a:xfrm>
        </p:spPr>
        <p:txBody>
          <a:bodyPr rtlCol="0"/>
          <a:lstStyle>
            <a:lvl1pPr marL="0" indent="0">
              <a:buNone/>
              <a:defRPr/>
            </a:lvl1pPr>
            <a:lvl2pPr marL="252000">
              <a:defRPr/>
            </a:lvl2pPr>
            <a:lvl3pPr marL="504000">
              <a:defRPr/>
            </a:lvl3pPr>
            <a:lvl4pPr marL="756000">
              <a:defRPr/>
            </a:lvl4pPr>
            <a:lvl5pPr marL="1008000">
              <a:defRPr/>
            </a:lvl5pPr>
          </a:lstStyle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</a:p>
          <a:p>
            <a:pPr lvl="2" rtl="0"/>
            <a:r>
              <a:rPr lang="x-none"/>
              <a:t>Dritte Ebene</a:t>
            </a:r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 dirty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3884376" y="1202400"/>
            <a:ext cx="3351600" cy="3600449"/>
          </a:xfrm>
        </p:spPr>
        <p:txBody>
          <a:bodyPr rtlCol="0"/>
          <a:lstStyle>
            <a:lvl1pPr marL="0" indent="0">
              <a:buNone/>
              <a:defRPr/>
            </a:lvl1pPr>
            <a:lvl2pPr marL="252000">
              <a:defRPr/>
            </a:lvl2pPr>
            <a:lvl3pPr marL="504000">
              <a:defRPr/>
            </a:lvl3pPr>
            <a:lvl4pPr marL="756000">
              <a:defRPr/>
            </a:lvl4pPr>
            <a:lvl5pPr marL="1008000">
              <a:defRPr/>
            </a:lvl5pPr>
          </a:lstStyle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</a:p>
          <a:p>
            <a:pPr lvl="2" rtl="0"/>
            <a:r>
              <a:rPr lang="x-none"/>
              <a:t>Dritte Ebene</a:t>
            </a:r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8156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- Inhalt: zwei spaltig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4" y="1203325"/>
            <a:ext cx="3349625" cy="3600450"/>
          </a:xfrm>
        </p:spPr>
        <p:txBody>
          <a:bodyPr rtlCol="0"/>
          <a:lstStyle/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</a:p>
          <a:p>
            <a:pPr lvl="2" rtl="0"/>
            <a:r>
              <a:rPr lang="x-none"/>
              <a:t>Dritte Ebene</a:t>
            </a:r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887788" y="1203325"/>
            <a:ext cx="3351600" cy="3600450"/>
          </a:xfrm>
        </p:spPr>
        <p:txBody>
          <a:bodyPr rtlCol="0"/>
          <a:lstStyle/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</a:p>
          <a:p>
            <a:pPr lvl="2" rtl="0"/>
            <a:r>
              <a:rPr lang="x-none"/>
              <a:t>Dritte Ebene</a:t>
            </a:r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58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: Inhalt, 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179388" y="1239838"/>
            <a:ext cx="8785225" cy="3744912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x-none"/>
              <a:t>Bild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4014000"/>
            <a:ext cx="5292000" cy="835200"/>
          </a:xfrm>
        </p:spPr>
        <p:txBody>
          <a:bodyPr rtlCol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Open Sans" panose="020B0606030504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 marL="252000" indent="0">
              <a:buNone/>
              <a:defRPr/>
            </a:lvl2pPr>
            <a:lvl3pPr marL="504000" indent="0">
              <a:buNone/>
              <a:defRPr/>
            </a:lvl3pPr>
            <a:lvl4pPr marL="756000" indent="0">
              <a:buNone/>
              <a:defRPr/>
            </a:lvl4pPr>
            <a:lvl5pPr marL="10080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Open Sans" panose="020B0606030504020204" pitchFamily="34" charset="0"/>
              <a:buNone/>
              <a:tabLst/>
              <a:defRPr/>
            </a:pPr>
            <a:r>
              <a:rPr lang="x-none"/>
              <a:t>© Bildrecht Name Fotograf</a:t>
            </a:r>
          </a:p>
        </p:txBody>
      </p:sp>
    </p:spTree>
    <p:extLst>
      <p:ext uri="{BB962C8B-B14F-4D97-AF65-F5344CB8AC3E}">
        <p14:creationId xmlns:p14="http://schemas.microsoft.com/office/powerpoint/2010/main" val="245772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8000" y="1282452"/>
            <a:ext cx="6390000" cy="857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rtl="0"/>
            <a:r>
              <a:rPr lang="x-none"/>
              <a:t>Titel der Präsentation, zweizeilig,</a:t>
            </a:r>
            <a:r>
              <a:rPr lang="de-DE" dirty="0"/>
              <a:t/>
            </a:r>
            <a:br>
              <a:rPr lang="de-DE" dirty="0"/>
            </a:br>
            <a:r>
              <a:rPr lang="x-none"/>
              <a:t>Open Sans, 28pt, ZAB 33pt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000" y="2499742"/>
            <a:ext cx="6390000" cy="5400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x-none"/>
              <a:t>Untertitel, Veranstaltungstitel, 15pt, ZAB 19pt</a:t>
            </a:r>
          </a:p>
          <a:p>
            <a:pPr lvl="0" rtl="0"/>
            <a:r>
              <a:rPr lang="x-none"/>
              <a:t>ebenfalls zweizeilig möglich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68000" y="4680000"/>
            <a:ext cx="766428" cy="2167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smtClean="0">
                <a:solidFill>
                  <a:srgbClr val="FF0000"/>
                </a:solidFill>
              </a:rPr>
              <a:t>0</a:t>
            </a:r>
            <a:r>
              <a:rPr lang="bg-BG" dirty="0" smtClean="0">
                <a:solidFill>
                  <a:srgbClr val="FF0000"/>
                </a:solidFill>
              </a:rPr>
              <a:t>6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de-DE" dirty="0" smtClean="0"/>
              <a:t>0/2018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51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900"/>
        </a:lnSpc>
        <a:spcBef>
          <a:spcPts val="0"/>
        </a:spcBef>
        <a:buFont typeface="Arial" panose="020B0604020202020204" pitchFamily="34" charset="0"/>
        <a:buNone/>
        <a:defRPr sz="15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8775" y="288000"/>
            <a:ext cx="6877050" cy="6772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rtl="0"/>
            <a:r>
              <a:rPr lang="x-none"/>
              <a:t>Gliederung</a:t>
            </a:r>
            <a:r>
              <a:rPr lang="de-DE" dirty="0"/>
              <a:t/>
            </a:r>
            <a:br>
              <a:rPr lang="de-DE" dirty="0"/>
            </a:br>
            <a:r>
              <a:rPr lang="x-none"/>
              <a:t>Open Sans bold, 21pt, ZAB 25pt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8776" y="1203325"/>
            <a:ext cx="6877050" cy="36004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x-none"/>
              <a:t>Textmasterformat bearbeiten</a:t>
            </a:r>
          </a:p>
          <a:p>
            <a:pPr lvl="1" rtl="0"/>
            <a:r>
              <a:rPr lang="x-none"/>
              <a:t>Zweite Ebene</a:t>
            </a:r>
            <a:r>
              <a:rPr lang="de-DE" dirty="0"/>
              <a:t/>
            </a:r>
            <a:br>
              <a:rPr lang="de-DE" dirty="0"/>
            </a:br>
            <a:r>
              <a:rPr lang="x-none"/>
              <a:t>mmm</a:t>
            </a:r>
          </a:p>
          <a:p>
            <a:pPr lvl="2" rtl="0"/>
            <a:r>
              <a:rPr lang="x-none"/>
              <a:t>Dritte Ebene</a:t>
            </a:r>
            <a:r>
              <a:rPr lang="de-DE" dirty="0"/>
              <a:t/>
            </a:r>
            <a:br>
              <a:rPr lang="de-DE" dirty="0"/>
            </a:br>
            <a:r>
              <a:rPr lang="x-none"/>
              <a:t>dfdfsdf</a:t>
            </a:r>
            <a:endParaRPr lang="de-DE" dirty="0"/>
          </a:p>
          <a:p>
            <a:pPr lvl="3" rtl="0"/>
            <a:r>
              <a:rPr lang="x-none"/>
              <a:t>Vierte Ebene</a:t>
            </a:r>
          </a:p>
          <a:p>
            <a:pPr lvl="4" rtl="0"/>
            <a:r>
              <a:rPr lang="x-non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600788" y="4305600"/>
            <a:ext cx="874440" cy="14474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rtl="0"/>
            <a:r>
              <a:rPr lang="de-DE" smtClean="0"/>
              <a:t>06/09/2018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96187" y="3579862"/>
            <a:ext cx="1087437" cy="54006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400"/>
              </a:lnSpc>
              <a:defRPr sz="1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rtl="0"/>
            <a:r>
              <a:rPr lang="de-DE" smtClean="0"/>
              <a:t>Title of the presentation in three lines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3404" y="4680000"/>
            <a:ext cx="615000" cy="1825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rtl="0"/>
            <a:fld id="{0287387A-42D8-40DE-80E5-2AD5D41DE7C3}" type="slidenum">
              <a:rPr lang="de-DE" smtClean="0"/>
              <a:pPr rtl="0"/>
              <a:t>‹#›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225" y="4985199"/>
            <a:ext cx="1188000" cy="178839"/>
          </a:xfrm>
          <a:prstGeom prst="rect">
            <a:avLst/>
          </a:prstGeom>
        </p:spPr>
      </p:pic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3419872" y="4731099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de-DE"/>
          </a:p>
        </p:txBody>
      </p:sp>
      <p:sp>
        <p:nvSpPr>
          <p:cNvPr id="10" name="Fußzeilenplatzhalter 4"/>
          <p:cNvSpPr txBox="1">
            <a:spLocks/>
          </p:cNvSpPr>
          <p:nvPr userDrawn="1"/>
        </p:nvSpPr>
        <p:spPr>
          <a:xfrm>
            <a:off x="3491880" y="473455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596188" y="3500658"/>
            <a:ext cx="1189037" cy="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788" y="339502"/>
            <a:ext cx="1188000" cy="362787"/>
          </a:xfrm>
          <a:prstGeom prst="rect">
            <a:avLst/>
          </a:prstGeom>
        </p:spPr>
      </p:pic>
      <p:pic>
        <p:nvPicPr>
          <p:cNvPr id="12" name="Picture 263" descr="U:\2016_ALPHA_RESEARCH_TEMPLATE\LOGOS_2016\Logo_alpha_research__OK_CMYK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771550"/>
            <a:ext cx="1467701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34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100" b="1" kern="1200" baseline="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52000" indent="-252000" algn="l" defTabSz="914400" rtl="0" eaLnBrk="1" latinLnBrk="0" hangingPunct="1">
        <a:spcBef>
          <a:spcPts val="0"/>
        </a:spcBef>
        <a:buClr>
          <a:schemeClr val="accent2"/>
        </a:buClr>
        <a:buFont typeface="Open Sans" panose="020B0606030504020204" pitchFamily="34" charset="0"/>
        <a:buChar char="›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04000" indent="-252000" algn="l" defTabSz="914400" rtl="0" eaLnBrk="1" latinLnBrk="0" hangingPunct="1">
        <a:spcBef>
          <a:spcPts val="0"/>
        </a:spcBef>
        <a:buClr>
          <a:schemeClr val="accent2"/>
        </a:buClr>
        <a:buFont typeface="Open Sans" panose="020B0606030504020204" pitchFamily="34" charset="0"/>
        <a:buChar char="›"/>
        <a:tabLst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756000" indent="-252000" algn="l" defTabSz="914400" rtl="0" eaLnBrk="1" latinLnBrk="0" hangingPunct="1">
        <a:spcBef>
          <a:spcPts val="0"/>
        </a:spcBef>
        <a:buClr>
          <a:schemeClr val="accent2"/>
        </a:buClr>
        <a:buFont typeface="Open Sans" panose="020B0606030504020204" pitchFamily="34" charset="0"/>
        <a:buChar char="›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008000" indent="-252000" algn="l" defTabSz="914400" rtl="0" eaLnBrk="1" latinLnBrk="0" hangingPunct="1">
        <a:spcBef>
          <a:spcPts val="0"/>
        </a:spcBef>
        <a:buClr>
          <a:schemeClr val="accent2"/>
        </a:buClr>
        <a:buFont typeface="Open Sans" panose="020B0606030504020204" pitchFamily="34" charset="0"/>
        <a:buChar char="›"/>
        <a:tabLst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260000" indent="-252000" algn="l" defTabSz="914400" rtl="0" eaLnBrk="1" latinLnBrk="0" hangingPunct="1">
        <a:spcBef>
          <a:spcPts val="0"/>
        </a:spcBef>
        <a:buClr>
          <a:schemeClr val="accent2"/>
        </a:buClr>
        <a:buFont typeface="Open Sans" panose="020B0606030504020204" pitchFamily="34" charset="0"/>
        <a:buChar char="›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Медии и външна политика</a:t>
            </a:r>
            <a:br>
              <a:rPr lang="bg-BG" dirty="0" smtClean="0"/>
            </a:br>
            <a:r>
              <a:rPr lang="bg-BG" dirty="0" smtClean="0"/>
              <a:t>Мнения на българите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Изследване на Фондация „Конрад Аденауер“ и Социологическа агенция „Алфа Рисърч“</a:t>
            </a:r>
            <a:endParaRPr lang="de-DE" dirty="0"/>
          </a:p>
        </p:txBody>
      </p:sp>
      <p:pic>
        <p:nvPicPr>
          <p:cNvPr id="5" name="Grafik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00" y="2318400"/>
            <a:ext cx="1609344" cy="28332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897397" y="4679713"/>
            <a:ext cx="77905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0"/>
            <a:r>
              <a:rPr lang="x-none" sz="1000" b="1">
                <a:solidFill>
                  <a:schemeClr val="accent6"/>
                </a:solidFill>
              </a:rPr>
              <a:t>www.kas.de</a:t>
            </a:r>
            <a:endParaRPr lang="de-DE" sz="1000" b="1" dirty="0">
              <a:solidFill>
                <a:schemeClr val="accent6"/>
              </a:solidFill>
            </a:endParaRPr>
          </a:p>
        </p:txBody>
      </p:sp>
      <p:pic>
        <p:nvPicPr>
          <p:cNvPr id="7" name="Picture 263" descr="U:\2016_ALPHA_RESEARCH_TEMPLATE\LOGOS_2016\Logo_alpha_research__OK_CMY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85" y="987574"/>
            <a:ext cx="1467701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3147814"/>
            <a:ext cx="38884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500" dirty="0" smtClean="0">
                <a:solidFill>
                  <a:schemeClr val="bg1"/>
                </a:solidFill>
              </a:rPr>
              <a:t>Нели Динева, Алфа </a:t>
            </a:r>
            <a:r>
              <a:rPr lang="bg-BG" sz="1500" dirty="0" err="1" smtClean="0">
                <a:solidFill>
                  <a:schemeClr val="bg1"/>
                </a:solidFill>
              </a:rPr>
              <a:t>Рисърч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24252861"/>
              </p:ext>
            </p:extLst>
          </p:nvPr>
        </p:nvGraphicFramePr>
        <p:xfrm>
          <a:off x="0" y="1203598"/>
          <a:ext cx="3711575" cy="345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325553"/>
              </p:ext>
            </p:extLst>
          </p:nvPr>
        </p:nvGraphicFramePr>
        <p:xfrm>
          <a:off x="3851920" y="1275606"/>
          <a:ext cx="3711575" cy="331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11695348"/>
              </p:ext>
            </p:extLst>
          </p:nvPr>
        </p:nvGraphicFramePr>
        <p:xfrm>
          <a:off x="35496" y="1078583"/>
          <a:ext cx="7344816" cy="35697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72408"/>
                <a:gridCol w="3672408"/>
              </a:tblGrid>
              <a:tr h="2779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900" b="1" kern="1200" dirty="0" smtClean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Използвани</a:t>
                      </a:r>
                      <a:r>
                        <a:rPr lang="bg-BG" sz="900" b="1" kern="1200" baseline="0" dirty="0" smtClean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медии за информация по политически теми</a:t>
                      </a:r>
                      <a:endParaRPr lang="bg-BG" sz="900" b="1" kern="1200" dirty="0">
                        <a:solidFill>
                          <a:schemeClr val="accent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900" b="1" kern="1200" dirty="0" smtClean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Медии, на които</a:t>
                      </a:r>
                      <a:r>
                        <a:rPr lang="bg-BG" sz="900" b="1" kern="1200" baseline="0" dirty="0" smtClean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гражданите имат доверие</a:t>
                      </a:r>
                      <a:endParaRPr lang="bg-BG" sz="900" b="1" kern="1200" dirty="0">
                        <a:solidFill>
                          <a:schemeClr val="accent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51052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51052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51052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noFill/>
                  </a:tcPr>
                </a:tc>
              </a:tr>
              <a:tr h="351052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51052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noFill/>
                  </a:tcPr>
                </a:tc>
              </a:tr>
              <a:tr h="351052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  <a:tr h="351052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noFill/>
                  </a:tcPr>
                </a:tc>
              </a:tr>
              <a:tr h="351052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  <a:tr h="351052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spcBef>
                <a:spcPts val="1400"/>
              </a:spcBef>
            </a:pPr>
            <a:r>
              <a:rPr lang="bg-BG" dirty="0" smtClean="0"/>
              <a:t>Телевизията е медията с най-висока употреба и най-високо доверие</a:t>
            </a:r>
            <a:r>
              <a:rPr lang="en-US" dirty="0" smtClean="0"/>
              <a:t/>
            </a:r>
            <a:br>
              <a:rPr lang="en-US" dirty="0" smtClean="0"/>
            </a:br>
            <a:endParaRPr lang="bg-BG" sz="1300" dirty="0">
              <a:solidFill>
                <a:srgbClr val="336B9B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10</a:t>
            </a:fld>
            <a:endParaRPr lang="de-DE"/>
          </a:p>
        </p:txBody>
      </p:sp>
      <p:sp>
        <p:nvSpPr>
          <p:cNvPr id="15" name="Textplatzhalter 28"/>
          <p:cNvSpPr>
            <a:spLocks noGrp="1"/>
          </p:cNvSpPr>
          <p:nvPr>
            <p:ph type="body" sz="quarter" idx="16"/>
          </p:nvPr>
        </p:nvSpPr>
        <p:spPr>
          <a:xfrm>
            <a:off x="107504" y="4697152"/>
            <a:ext cx="3351600" cy="403200"/>
          </a:xfrm>
        </p:spPr>
        <p:txBody>
          <a:bodyPr rtlCol="0"/>
          <a:lstStyle/>
          <a:p>
            <a:pPr>
              <a:lnSpc>
                <a:spcPct val="114000"/>
              </a:lnSpc>
            </a:pPr>
            <a:r>
              <a:rPr lang="bg-BG" sz="600" b="1" i="1" dirty="0" smtClean="0">
                <a:solidFill>
                  <a:schemeClr val="accent1"/>
                </a:solidFill>
              </a:rPr>
              <a:t>Кои от следните типове медии използвате, за да се информирате по теми относно българската и международната политика?</a:t>
            </a:r>
            <a:endParaRPr lang="bg-BG" sz="600" b="1" i="1" dirty="0">
              <a:solidFill>
                <a:schemeClr val="accent1"/>
              </a:solidFill>
            </a:endParaRPr>
          </a:p>
        </p:txBody>
      </p:sp>
      <p:sp>
        <p:nvSpPr>
          <p:cNvPr id="16" name="Textplatzhalter 28"/>
          <p:cNvSpPr>
            <a:spLocks noGrp="1"/>
          </p:cNvSpPr>
          <p:nvPr>
            <p:ph type="body" sz="quarter" idx="16"/>
          </p:nvPr>
        </p:nvSpPr>
        <p:spPr>
          <a:xfrm>
            <a:off x="4139952" y="4697152"/>
            <a:ext cx="3351600" cy="403200"/>
          </a:xfrm>
        </p:spPr>
        <p:txBody>
          <a:bodyPr rtlCol="0"/>
          <a:lstStyle/>
          <a:p>
            <a:pPr>
              <a:lnSpc>
                <a:spcPct val="114000"/>
              </a:lnSpc>
            </a:pPr>
            <a:r>
              <a:rPr lang="bg-BG" sz="600" b="1" i="1" dirty="0" smtClean="0">
                <a:solidFill>
                  <a:schemeClr val="accent1"/>
                </a:solidFill>
              </a:rPr>
              <a:t>В кои медии имате най-голямо доверие?</a:t>
            </a:r>
            <a:endParaRPr lang="bg-BG" sz="600" b="1" i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4813964"/>
            <a:ext cx="2258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1F49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bg-BG" sz="1000" dirty="0" smtClean="0">
                <a:solidFill>
                  <a:srgbClr val="1F49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възможни са няколко отговора </a:t>
            </a:r>
            <a:endParaRPr lang="en-GB" sz="1000" dirty="0">
              <a:solidFill>
                <a:srgbClr val="1F49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7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95536" y="195486"/>
            <a:ext cx="6877050" cy="555558"/>
          </a:xfrm>
        </p:spPr>
        <p:txBody>
          <a:bodyPr rtlCol="0"/>
          <a:lstStyle/>
          <a:p>
            <a:pPr>
              <a:spcBef>
                <a:spcPts val="1400"/>
              </a:spcBef>
            </a:pPr>
            <a:r>
              <a:rPr lang="bg-BG" sz="1900" dirty="0" smtClean="0"/>
              <a:t>Кои медии разпространяват най-много фалшиви твърдения?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>
                <a:solidFill>
                  <a:srgbClr val="336B9B"/>
                </a:solidFill>
              </a:rPr>
              <a:t/>
            </a:r>
            <a:br>
              <a:rPr lang="en-US" b="0" dirty="0" smtClean="0">
                <a:solidFill>
                  <a:srgbClr val="336B9B"/>
                </a:solidFill>
              </a:rPr>
            </a:br>
            <a:endParaRPr lang="de-DE" sz="1500" b="0" dirty="0">
              <a:solidFill>
                <a:srgbClr val="336B9B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11</a:t>
            </a:fld>
            <a:endParaRPr lang="de-DE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38362051"/>
              </p:ext>
            </p:extLst>
          </p:nvPr>
        </p:nvGraphicFramePr>
        <p:xfrm>
          <a:off x="179512" y="1131590"/>
          <a:ext cx="7056437" cy="363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7504" y="4793343"/>
            <a:ext cx="22252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46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bg-BG" sz="1000" dirty="0" smtClean="0">
                <a:solidFill>
                  <a:srgbClr val="0046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възможни са няколко отговора</a:t>
            </a:r>
            <a:endParaRPr lang="en-GB" sz="1000" dirty="0">
              <a:solidFill>
                <a:srgbClr val="00468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spcBef>
                <a:spcPts val="1400"/>
              </a:spcBef>
            </a:pPr>
            <a:r>
              <a:rPr lang="bg-BG" dirty="0" smtClean="0"/>
              <a:t>Ако сте забелязали език на омразата в медиите, към кого бихте се обърнали? /един отговор/</a:t>
            </a:r>
            <a:endParaRPr lang="bg-BG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12</a:t>
            </a:fld>
            <a:endParaRPr lang="de-DE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5616457"/>
              </p:ext>
            </p:extLst>
          </p:nvPr>
        </p:nvGraphicFramePr>
        <p:xfrm>
          <a:off x="179388" y="1239838"/>
          <a:ext cx="7056437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176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spcBef>
                <a:spcPts val="1400"/>
              </a:spcBef>
            </a:pPr>
            <a:r>
              <a:rPr lang="bg-BG" dirty="0" smtClean="0"/>
              <a:t>Ако сте забелязали език на омразата в медиите, към кого бихте се обърнали? </a:t>
            </a:r>
            <a:endParaRPr lang="bg-BG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13</a:t>
            </a:fld>
            <a:endParaRPr lang="de-DE"/>
          </a:p>
        </p:txBody>
      </p:sp>
      <p:sp>
        <p:nvSpPr>
          <p:cNvPr id="15" name="Textplatzhalter 2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r>
              <a:rPr lang="ru-RU" sz="800" dirty="0"/>
              <a:t>Кои от </a:t>
            </a:r>
            <a:r>
              <a:rPr lang="ru-RU" sz="800" dirty="0" err="1"/>
              <a:t>следните</a:t>
            </a:r>
            <a:r>
              <a:rPr lang="ru-RU" sz="800" dirty="0"/>
              <a:t> </a:t>
            </a:r>
            <a:r>
              <a:rPr lang="ru-RU" sz="800" dirty="0" err="1"/>
              <a:t>типове</a:t>
            </a:r>
            <a:r>
              <a:rPr lang="ru-RU" sz="800" dirty="0"/>
              <a:t> </a:t>
            </a:r>
            <a:r>
              <a:rPr lang="ru-RU" sz="800" dirty="0" err="1"/>
              <a:t>медии</a:t>
            </a:r>
            <a:r>
              <a:rPr lang="ru-RU" sz="800" dirty="0"/>
              <a:t> </a:t>
            </a:r>
            <a:r>
              <a:rPr lang="ru-RU" sz="800" dirty="0" err="1"/>
              <a:t>използвате</a:t>
            </a:r>
            <a:r>
              <a:rPr lang="ru-RU" sz="800" dirty="0"/>
              <a:t>, за да се </a:t>
            </a:r>
            <a:r>
              <a:rPr lang="ru-RU" sz="800" dirty="0" err="1"/>
              <a:t>информирате</a:t>
            </a:r>
            <a:r>
              <a:rPr lang="ru-RU" sz="800" dirty="0"/>
              <a:t> по теми </a:t>
            </a:r>
            <a:r>
              <a:rPr lang="ru-RU" sz="800" dirty="0" err="1"/>
              <a:t>относно</a:t>
            </a:r>
            <a:r>
              <a:rPr lang="ru-RU" sz="800" dirty="0"/>
              <a:t> </a:t>
            </a:r>
            <a:r>
              <a:rPr lang="ru-RU" sz="800" dirty="0" err="1"/>
              <a:t>българската</a:t>
            </a:r>
            <a:r>
              <a:rPr lang="ru-RU" sz="800" dirty="0"/>
              <a:t> и </a:t>
            </a:r>
            <a:r>
              <a:rPr lang="ru-RU" sz="800" dirty="0" err="1"/>
              <a:t>международната</a:t>
            </a:r>
            <a:r>
              <a:rPr lang="ru-RU" sz="800" dirty="0"/>
              <a:t> политика?</a:t>
            </a:r>
            <a:endParaRPr lang="de-DE" sz="800" dirty="0"/>
          </a:p>
        </p:txBody>
      </p:sp>
      <p:graphicFrame>
        <p:nvGraphicFramePr>
          <p:cNvPr id="12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35671629"/>
              </p:ext>
            </p:extLst>
          </p:nvPr>
        </p:nvGraphicFramePr>
        <p:xfrm>
          <a:off x="251520" y="1059582"/>
          <a:ext cx="7056441" cy="3600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049"/>
                <a:gridCol w="784049"/>
                <a:gridCol w="784049"/>
                <a:gridCol w="784049"/>
                <a:gridCol w="784049"/>
                <a:gridCol w="784049"/>
                <a:gridCol w="784049"/>
                <a:gridCol w="784049"/>
                <a:gridCol w="784049"/>
              </a:tblGrid>
              <a:tr h="2216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400"/>
                        </a:lnSpc>
                      </a:pPr>
                      <a:endParaRPr lang="bg-BG" sz="1000" b="1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400"/>
                        </a:lnSpc>
                      </a:pPr>
                      <a:endParaRPr lang="bg-BG" sz="1000" b="1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65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Омбудсман</a:t>
                      </a:r>
                      <a:endParaRPr lang="bg-BG" sz="65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650" b="1" kern="1200" dirty="0" err="1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Комисия</a:t>
                      </a:r>
                      <a:r>
                        <a:rPr lang="ru-RU" sz="65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за защита от дискриминация</a:t>
                      </a:r>
                      <a:endParaRPr lang="bg-BG" sz="65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65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Съвет за електронни медии</a:t>
                      </a:r>
                      <a:endParaRPr lang="bg-BG" sz="65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65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Прокуратура</a:t>
                      </a:r>
                      <a:endParaRPr lang="bg-BG" sz="65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65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Национален </a:t>
                      </a:r>
                      <a:r>
                        <a:rPr lang="ru-RU" sz="650" b="1" kern="1200" dirty="0" err="1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съвет</a:t>
                      </a:r>
                      <a:r>
                        <a:rPr lang="ru-RU" sz="65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за </a:t>
                      </a:r>
                      <a:r>
                        <a:rPr lang="ru-RU" sz="650" b="1" kern="1200" dirty="0" err="1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журналистическа</a:t>
                      </a:r>
                      <a:r>
                        <a:rPr lang="ru-RU" sz="65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650" b="1" kern="1200" dirty="0" err="1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етика</a:t>
                      </a:r>
                      <a:endParaRPr lang="bg-BG" sz="65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700" b="1" kern="1200" dirty="0" err="1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Съюз</a:t>
                      </a:r>
                      <a:r>
                        <a:rPr lang="ru-RU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на </a:t>
                      </a:r>
                      <a:r>
                        <a:rPr lang="ru-RU" sz="700" b="1" kern="1200" dirty="0" err="1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българските</a:t>
                      </a:r>
                      <a:r>
                        <a:rPr lang="ru-RU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700" b="1" kern="1200" dirty="0" err="1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журналисти</a:t>
                      </a:r>
                      <a:endParaRPr lang="ru-RU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Друг</a:t>
                      </a:r>
                      <a:r>
                        <a:rPr lang="fr-FR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 </a:t>
                      </a:r>
                      <a:r>
                        <a:rPr lang="ru-RU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организация или институция</a:t>
                      </a:r>
                      <a:endParaRPr lang="ru-RU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</a:tr>
              <a:tr h="2121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ХОРИЗОНТАЛЕН </a:t>
                      </a:r>
                      <a:r>
                        <a:rPr lang="en-US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РЕДОВИ</a:t>
                      </a:r>
                      <a:r>
                        <a:rPr lang="en-US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ПРОЦЕНТ</a:t>
                      </a: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121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Всички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191">
                <a:tc rowSpan="4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Образование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Висше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Полувисше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Средно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Основно и по-ниско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5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Възраст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18-30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31-40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41-50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51-60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61 г.+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4">
                  <a:txBody>
                    <a:bodyPr/>
                    <a:lstStyle/>
                    <a:p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Тип на населеното място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София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Областен град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Малък град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Село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2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spcBef>
                <a:spcPts val="1400"/>
              </a:spcBef>
            </a:pPr>
            <a:r>
              <a:rPr lang="bg-BG" dirty="0" smtClean="0"/>
              <a:t>Знаете ли какво е саморегулация в медиите?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1500" b="0" dirty="0">
                <a:solidFill>
                  <a:srgbClr val="336B9B"/>
                </a:solidFill>
              </a:rPr>
              <a:t> </a:t>
            </a:r>
            <a:endParaRPr lang="bg-BG" sz="1500" b="0" dirty="0">
              <a:solidFill>
                <a:srgbClr val="336B9B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14</a:t>
            </a:fld>
            <a:endParaRPr lang="de-DE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61380999"/>
              </p:ext>
            </p:extLst>
          </p:nvPr>
        </p:nvGraphicFramePr>
        <p:xfrm>
          <a:off x="179388" y="1239838"/>
          <a:ext cx="7056437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07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spcBef>
                <a:spcPts val="1400"/>
              </a:spcBef>
            </a:pPr>
            <a:r>
              <a:rPr lang="bg-BG" dirty="0" smtClean="0"/>
              <a:t>Знаете ли какво е саморегулация в медиите?</a:t>
            </a:r>
            <a:endParaRPr lang="bg-BG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15</a:t>
            </a:fld>
            <a:endParaRPr lang="de-DE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821454"/>
              </p:ext>
            </p:extLst>
          </p:nvPr>
        </p:nvGraphicFramePr>
        <p:xfrm>
          <a:off x="179388" y="1239838"/>
          <a:ext cx="7056000" cy="3405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200"/>
                <a:gridCol w="1411200"/>
                <a:gridCol w="1411200"/>
                <a:gridCol w="1411200"/>
                <a:gridCol w="1411200"/>
              </a:tblGrid>
              <a:tr h="2216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400"/>
                        </a:lnSpc>
                      </a:pPr>
                      <a:endParaRPr lang="bg-BG" sz="1000" b="1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400"/>
                        </a:lnSpc>
                      </a:pPr>
                      <a:endParaRPr lang="bg-BG" sz="1000" b="1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Донякъде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</a:tr>
              <a:tr h="2121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ХОРИЗОНТАЛЕН </a:t>
                      </a:r>
                      <a:r>
                        <a:rPr lang="en-US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РЕДОВИ</a:t>
                      </a:r>
                      <a:r>
                        <a:rPr lang="en-US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ПРОЦЕНТ</a:t>
                      </a: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</a:tr>
              <a:tr h="2121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Всички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72%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191">
                <a:tc rowSpan="4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Образование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Висше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59%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Полувисше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69%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Средно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Основно и по-ниско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5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Възраст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18-30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31-40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41-50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62%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51-60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61 г.+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82%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4">
                  <a:txBody>
                    <a:bodyPr/>
                    <a:lstStyle/>
                    <a:p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Тип на населеното място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София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61%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Областен град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Малък град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79%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Село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5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16</a:t>
            </a:fld>
            <a:endParaRPr lang="de-D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dirty="0" smtClean="0"/>
              <a:t>Обществени нагласи по външнополитически въпроси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2245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400"/>
              </a:spcBef>
            </a:pPr>
            <a:r>
              <a:rPr lang="bg-BG" dirty="0" smtClean="0"/>
              <a:t>Като цяло какво е Вашето доверие в следните институции и държави:</a:t>
            </a:r>
            <a:br>
              <a:rPr lang="bg-BG" dirty="0" smtClean="0"/>
            </a:br>
            <a:endParaRPr lang="bg-BG" sz="1500" b="0" dirty="0">
              <a:solidFill>
                <a:srgbClr val="336B9B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17</a:t>
            </a:fld>
            <a:endParaRPr lang="de-DE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0210706"/>
              </p:ext>
            </p:extLst>
          </p:nvPr>
        </p:nvGraphicFramePr>
        <p:xfrm>
          <a:off x="1547664" y="1383854"/>
          <a:ext cx="5688161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07504" y="1275606"/>
            <a:ext cx="648072" cy="288032"/>
          </a:xfrm>
          <a:prstGeom prst="roundRect">
            <a:avLst/>
          </a:prstGeom>
          <a:ln>
            <a:solidFill>
              <a:srgbClr val="004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Високо доверие 2018 г.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27584" y="1275606"/>
            <a:ext cx="648000" cy="288032"/>
          </a:xfrm>
          <a:prstGeom prst="roundRect">
            <a:avLst/>
          </a:prstGeom>
          <a:solidFill>
            <a:srgbClr val="FAF00A"/>
          </a:solidFill>
          <a:ln>
            <a:solidFill>
              <a:srgbClr val="FAF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700" b="1" dirty="0" smtClean="0">
                <a:solidFill>
                  <a:srgbClr val="1F49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Ниско доверие 2018 г.</a:t>
            </a:r>
            <a:endParaRPr lang="bg-BG" sz="700" b="1" dirty="0">
              <a:solidFill>
                <a:srgbClr val="1F49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7504" y="1663050"/>
            <a:ext cx="648072" cy="288032"/>
          </a:xfrm>
          <a:prstGeom prst="roundRect">
            <a:avLst/>
          </a:prstGeom>
          <a:ln>
            <a:solidFill>
              <a:srgbClr val="004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34%</a:t>
            </a:r>
            <a:endParaRPr lang="bg-BG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38738" y="1657948"/>
            <a:ext cx="648000" cy="288032"/>
          </a:xfrm>
          <a:prstGeom prst="roundRect">
            <a:avLst/>
          </a:prstGeom>
          <a:solidFill>
            <a:srgbClr val="FAF00A"/>
          </a:solidFill>
          <a:ln>
            <a:solidFill>
              <a:srgbClr val="FAF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100" b="1" dirty="0" smtClean="0">
                <a:solidFill>
                  <a:srgbClr val="1F49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24%</a:t>
            </a:r>
            <a:endParaRPr lang="bg-BG" sz="1100" b="1" dirty="0">
              <a:solidFill>
                <a:srgbClr val="1F49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7504" y="2325990"/>
            <a:ext cx="648072" cy="288032"/>
          </a:xfrm>
          <a:prstGeom prst="roundRect">
            <a:avLst/>
          </a:prstGeom>
          <a:ln>
            <a:solidFill>
              <a:srgbClr val="004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30%</a:t>
            </a:r>
            <a:endParaRPr lang="bg-BG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38738" y="2320888"/>
            <a:ext cx="648000" cy="288032"/>
          </a:xfrm>
          <a:prstGeom prst="roundRect">
            <a:avLst/>
          </a:prstGeom>
          <a:solidFill>
            <a:srgbClr val="FAF00A"/>
          </a:solidFill>
          <a:ln>
            <a:solidFill>
              <a:srgbClr val="FAF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100" b="1" dirty="0" smtClean="0">
                <a:solidFill>
                  <a:srgbClr val="1F49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19%</a:t>
            </a:r>
            <a:endParaRPr lang="bg-BG" sz="1100" b="1" dirty="0">
              <a:solidFill>
                <a:srgbClr val="1F49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07504" y="2981496"/>
            <a:ext cx="648072" cy="288032"/>
          </a:xfrm>
          <a:prstGeom prst="roundRect">
            <a:avLst/>
          </a:prstGeom>
          <a:ln>
            <a:solidFill>
              <a:srgbClr val="004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27%</a:t>
            </a:r>
            <a:endParaRPr lang="bg-BG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38738" y="2976394"/>
            <a:ext cx="648000" cy="288032"/>
          </a:xfrm>
          <a:prstGeom prst="roundRect">
            <a:avLst/>
          </a:prstGeom>
          <a:solidFill>
            <a:srgbClr val="FAF00A"/>
          </a:solidFill>
          <a:ln>
            <a:solidFill>
              <a:srgbClr val="FAF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100" b="1" dirty="0" smtClean="0">
                <a:solidFill>
                  <a:srgbClr val="1F49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18%</a:t>
            </a:r>
            <a:endParaRPr lang="bg-BG" sz="1100" b="1" dirty="0">
              <a:solidFill>
                <a:srgbClr val="1F49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7504" y="3607266"/>
            <a:ext cx="648072" cy="288032"/>
          </a:xfrm>
          <a:prstGeom prst="roundRect">
            <a:avLst/>
          </a:prstGeom>
          <a:ln>
            <a:solidFill>
              <a:srgbClr val="004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21%</a:t>
            </a:r>
            <a:endParaRPr lang="bg-BG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38738" y="3602164"/>
            <a:ext cx="648000" cy="288032"/>
          </a:xfrm>
          <a:prstGeom prst="roundRect">
            <a:avLst/>
          </a:prstGeom>
          <a:solidFill>
            <a:srgbClr val="FAF00A"/>
          </a:solidFill>
          <a:ln>
            <a:solidFill>
              <a:srgbClr val="FAF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100" b="1" dirty="0" smtClean="0">
                <a:solidFill>
                  <a:srgbClr val="1F49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32%</a:t>
            </a:r>
            <a:endParaRPr lang="bg-BG" sz="1100" b="1" dirty="0">
              <a:solidFill>
                <a:srgbClr val="1F49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7504" y="4233036"/>
            <a:ext cx="648072" cy="288032"/>
          </a:xfrm>
          <a:prstGeom prst="roundRect">
            <a:avLst/>
          </a:prstGeom>
          <a:ln>
            <a:solidFill>
              <a:srgbClr val="004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1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bg-BG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%</a:t>
            </a:r>
            <a:endParaRPr lang="bg-BG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8738" y="4227934"/>
            <a:ext cx="648000" cy="288032"/>
          </a:xfrm>
          <a:prstGeom prst="roundRect">
            <a:avLst/>
          </a:prstGeom>
          <a:solidFill>
            <a:srgbClr val="FAF00A"/>
          </a:solidFill>
          <a:ln>
            <a:solidFill>
              <a:srgbClr val="FAF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100" b="1" dirty="0" smtClean="0">
                <a:solidFill>
                  <a:srgbClr val="1F49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55%</a:t>
            </a:r>
            <a:endParaRPr lang="bg-BG" sz="1100" b="1" dirty="0">
              <a:solidFill>
                <a:srgbClr val="1F49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7504" y="1613344"/>
            <a:ext cx="1368080" cy="0"/>
          </a:xfrm>
          <a:prstGeom prst="line">
            <a:avLst/>
          </a:prstGeom>
          <a:ln w="12700">
            <a:solidFill>
              <a:srgbClr val="00468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9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3568" y="1491630"/>
            <a:ext cx="6390000" cy="857250"/>
          </a:xfrm>
        </p:spPr>
        <p:txBody>
          <a:bodyPr/>
          <a:lstStyle/>
          <a:p>
            <a:r>
              <a:rPr lang="bg-BG" dirty="0" smtClean="0"/>
              <a:t>Благодарим Ви за вниманието!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11</a:t>
            </a:r>
            <a:r>
              <a:rPr lang="de-DE" dirty="0" smtClean="0"/>
              <a:t>/2018</a:t>
            </a:r>
            <a:endParaRPr lang="de-DE" dirty="0"/>
          </a:p>
        </p:txBody>
      </p:sp>
      <p:pic>
        <p:nvPicPr>
          <p:cNvPr id="4" name="Picture 263" descr="U:\2016_ALPHA_RESEARCH_TEMPLATE\LOGOS_2016\Logo_alpha_research__OK_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987574"/>
            <a:ext cx="1467701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9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bg-BG" dirty="0"/>
              <a:t>Методологическа рамка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sz="quarter" idx="13"/>
          </p:nvPr>
        </p:nvSpPr>
        <p:spPr>
          <a:xfrm>
            <a:off x="358776" y="1203324"/>
            <a:ext cx="6877050" cy="3816697"/>
          </a:xfrm>
        </p:spPr>
        <p:txBody>
          <a:bodyPr rtlCol="0">
            <a:normAutofit lnSpcReduction="10000"/>
          </a:bodyPr>
          <a:lstStyle/>
          <a:p>
            <a:pPr lvl="1">
              <a:spcAft>
                <a:spcPts val="1900"/>
              </a:spcAft>
            </a:pPr>
            <a:r>
              <a:rPr lang="bg-BG" b="1" dirty="0"/>
              <a:t>Целева група на </a:t>
            </a:r>
            <a:r>
              <a:rPr lang="bg-BG" b="1" dirty="0" smtClean="0"/>
              <a:t>изследването: </a:t>
            </a:r>
            <a:r>
              <a:rPr lang="bg-BG" dirty="0" smtClean="0"/>
              <a:t>пълнолетно </a:t>
            </a:r>
            <a:r>
              <a:rPr lang="bg-BG" dirty="0"/>
              <a:t>население на страната 18</a:t>
            </a:r>
            <a:r>
              <a:rPr lang="bg-BG" dirty="0" smtClean="0"/>
              <a:t>+</a:t>
            </a:r>
          </a:p>
          <a:p>
            <a:pPr lvl="1">
              <a:spcAft>
                <a:spcPts val="1900"/>
              </a:spcAft>
            </a:pPr>
            <a:r>
              <a:rPr lang="bg-BG" b="1" dirty="0"/>
              <a:t>Вид проучване: </a:t>
            </a:r>
            <a:r>
              <a:rPr lang="bg-BG" dirty="0"/>
              <a:t>национално </a:t>
            </a:r>
            <a:r>
              <a:rPr lang="bg-BG" dirty="0" smtClean="0"/>
              <a:t>представително</a:t>
            </a:r>
          </a:p>
          <a:p>
            <a:pPr lvl="1">
              <a:spcAft>
                <a:spcPts val="1900"/>
              </a:spcAft>
            </a:pPr>
            <a:r>
              <a:rPr lang="bg-BG" b="1" dirty="0"/>
              <a:t>Методология и обем на извадката: </a:t>
            </a:r>
            <a:r>
              <a:rPr lang="bg-BG" dirty="0"/>
              <a:t>двустепенна стратифицирана, </a:t>
            </a:r>
            <a:r>
              <a:rPr lang="bg-BG" dirty="0" smtClean="0"/>
              <a:t>1027 </a:t>
            </a:r>
            <a:r>
              <a:rPr lang="bg-BG" dirty="0"/>
              <a:t>ефективни </a:t>
            </a:r>
            <a:r>
              <a:rPr lang="bg-BG" dirty="0" smtClean="0"/>
              <a:t>интервюта</a:t>
            </a:r>
          </a:p>
          <a:p>
            <a:pPr lvl="1">
              <a:spcAft>
                <a:spcPts val="1900"/>
              </a:spcAft>
            </a:pPr>
            <a:r>
              <a:rPr lang="bg-BG" b="1" dirty="0"/>
              <a:t>Метод на регистрация: </a:t>
            </a:r>
            <a:r>
              <a:rPr lang="bg-BG" dirty="0"/>
              <a:t>пряко лично </a:t>
            </a:r>
            <a:r>
              <a:rPr lang="bg-BG" dirty="0" smtClean="0"/>
              <a:t>интервю</a:t>
            </a:r>
          </a:p>
          <a:p>
            <a:pPr lvl="1">
              <a:spcAft>
                <a:spcPts val="1900"/>
              </a:spcAft>
            </a:pPr>
            <a:r>
              <a:rPr lang="bg-BG" b="1" dirty="0"/>
              <a:t>Период на </a:t>
            </a:r>
            <a:r>
              <a:rPr lang="bg-BG" b="1" dirty="0" smtClean="0"/>
              <a:t>провеждане: </a:t>
            </a:r>
            <a:r>
              <a:rPr lang="bg-BG" dirty="0" smtClean="0"/>
              <a:t>септември </a:t>
            </a:r>
            <a:r>
              <a:rPr lang="bg-BG" dirty="0"/>
              <a:t>2018 г</a:t>
            </a:r>
            <a:r>
              <a:rPr lang="bg-BG" dirty="0" smtClean="0"/>
              <a:t>.</a:t>
            </a:r>
          </a:p>
          <a:p>
            <a:pPr lvl="1">
              <a:spcAft>
                <a:spcPts val="1900"/>
              </a:spcAft>
            </a:pPr>
            <a:r>
              <a:rPr lang="bg-BG" b="1" dirty="0"/>
              <a:t>Изготвяне на въпросника: </a:t>
            </a:r>
            <a:r>
              <a:rPr lang="bg-BG" dirty="0"/>
              <a:t>Фондация „Конрад Аденауер“ – Медийна програма и „Алфа Рисърч“</a:t>
            </a:r>
            <a:endParaRPr lang="x-none"/>
          </a:p>
          <a:p>
            <a:pPr lvl="1">
              <a:spcAft>
                <a:spcPts val="1900"/>
              </a:spcAft>
            </a:pPr>
            <a:r>
              <a:rPr lang="bg-BG" b="1" dirty="0"/>
              <a:t>Теренна работа и обработка на данните: </a:t>
            </a:r>
            <a:r>
              <a:rPr lang="bg-BG" dirty="0"/>
              <a:t>„Алфа Рисърч“</a:t>
            </a:r>
          </a:p>
          <a:p>
            <a:pPr lvl="1">
              <a:spcAft>
                <a:spcPts val="1900"/>
              </a:spcAft>
            </a:pPr>
            <a:endParaRPr lang="bg-BG" dirty="0" smtClean="0"/>
          </a:p>
          <a:p>
            <a:pPr lvl="1"/>
            <a:endParaRPr lang="bg-BG" dirty="0"/>
          </a:p>
          <a:p>
            <a:pPr lvl="1">
              <a:spcAft>
                <a:spcPts val="1900"/>
              </a:spcAft>
            </a:pPr>
            <a:endParaRPr lang="bg-BG" dirty="0"/>
          </a:p>
          <a:p>
            <a:pPr lvl="1">
              <a:spcAft>
                <a:spcPts val="1900"/>
              </a:spcAft>
            </a:pPr>
            <a:endParaRPr lang="bg-BG" dirty="0"/>
          </a:p>
          <a:p>
            <a:pPr lvl="1">
              <a:spcAft>
                <a:spcPts val="1900"/>
              </a:spcAft>
            </a:pPr>
            <a:endParaRPr lang="bg-BG" dirty="0" smtClean="0"/>
          </a:p>
          <a:p>
            <a:pPr lvl="1"/>
            <a:endParaRPr lang="x-none"/>
          </a:p>
          <a:p>
            <a:pPr lvl="1"/>
            <a:endParaRPr lang="bg-BG" dirty="0" smtClean="0"/>
          </a:p>
          <a:p>
            <a:pPr lvl="1"/>
            <a:endParaRPr lang="bg-BG" dirty="0"/>
          </a:p>
          <a:p>
            <a:pPr rtl="0"/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2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3</a:t>
            </a:fld>
            <a:endParaRPr lang="de-D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dirty="0" smtClean="0"/>
              <a:t>Доверие в медиите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107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58775" y="288000"/>
            <a:ext cx="6877522" cy="677230"/>
          </a:xfrm>
        </p:spPr>
        <p:txBody>
          <a:bodyPr rtlCol="0"/>
          <a:lstStyle/>
          <a:p>
            <a:pPr>
              <a:spcBef>
                <a:spcPts val="1400"/>
              </a:spcBef>
            </a:pPr>
            <a:r>
              <a:rPr lang="bg-BG" dirty="0"/>
              <a:t>Доколко медиите в България са зависими или независими?</a:t>
            </a:r>
            <a:r>
              <a:rPr lang="en-US" b="0" dirty="0" smtClean="0">
                <a:solidFill>
                  <a:srgbClr val="336B9B"/>
                </a:solidFill>
              </a:rPr>
              <a:t/>
            </a:r>
            <a:br>
              <a:rPr lang="en-US" b="0" dirty="0" smtClean="0">
                <a:solidFill>
                  <a:srgbClr val="336B9B"/>
                </a:solidFill>
              </a:rPr>
            </a:br>
            <a:endParaRPr lang="de-DE" sz="1500" b="0" dirty="0">
              <a:solidFill>
                <a:srgbClr val="336B9B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4</a:t>
            </a:fld>
            <a:endParaRPr lang="de-DE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58168063"/>
              </p:ext>
            </p:extLst>
          </p:nvPr>
        </p:nvGraphicFramePr>
        <p:xfrm>
          <a:off x="179388" y="1239838"/>
          <a:ext cx="7056437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331640" y="1382452"/>
            <a:ext cx="648072" cy="28803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3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10%</a:t>
            </a:r>
            <a:endParaRPr lang="bg-BG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64088" y="1373767"/>
            <a:ext cx="648072" cy="28803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3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63%</a:t>
            </a:r>
            <a:endParaRPr lang="bg-BG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74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spcBef>
                <a:spcPts val="1400"/>
              </a:spcBef>
            </a:pPr>
            <a:r>
              <a:rPr lang="bg-BG" dirty="0"/>
              <a:t>Доколко медиите в страната са зависими или независими?</a:t>
            </a:r>
            <a:r>
              <a:rPr lang="bg-BG" sz="2400" dirty="0">
                <a:solidFill>
                  <a:schemeClr val="tx1"/>
                </a:solidFill>
              </a:rPr>
              <a:t/>
            </a:r>
            <a:br>
              <a:rPr lang="bg-BG" sz="2400" dirty="0">
                <a:solidFill>
                  <a:schemeClr val="tx1"/>
                </a:solidFill>
              </a:rPr>
            </a:br>
            <a:r>
              <a:rPr lang="bg-BG" sz="2400" dirty="0" smtClean="0">
                <a:solidFill>
                  <a:schemeClr val="bg1"/>
                </a:solidFill>
              </a:rPr>
              <a:t/>
            </a:r>
            <a:br>
              <a:rPr lang="bg-BG" sz="2400" dirty="0" smtClean="0">
                <a:solidFill>
                  <a:schemeClr val="bg1"/>
                </a:solidFill>
              </a:rPr>
            </a:br>
            <a:r>
              <a:rPr lang="bg-BG" sz="2400" dirty="0" err="1" smtClean="0">
                <a:solidFill>
                  <a:schemeClr val="bg1"/>
                </a:solidFill>
              </a:rPr>
              <a:t>околко</a:t>
            </a:r>
            <a:r>
              <a:rPr lang="bg-BG" sz="2400" dirty="0" smtClean="0">
                <a:solidFill>
                  <a:schemeClr val="bg1"/>
                </a:solidFill>
              </a:rPr>
              <a:t> </a:t>
            </a:r>
            <a:r>
              <a:rPr lang="bg-BG" sz="2400" dirty="0">
                <a:solidFill>
                  <a:schemeClr val="bg1"/>
                </a:solidFill>
              </a:rPr>
              <a:t>медиите в страната са зависими или независими?</a:t>
            </a:r>
            <a:br>
              <a:rPr lang="bg-BG" sz="2400" dirty="0">
                <a:solidFill>
                  <a:schemeClr val="bg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336B9B"/>
                </a:solidFill>
              </a:rPr>
              <a:t/>
            </a:r>
            <a:br>
              <a:rPr lang="en-US" dirty="0" smtClean="0">
                <a:solidFill>
                  <a:srgbClr val="336B9B"/>
                </a:solidFill>
              </a:rPr>
            </a:br>
            <a:endParaRPr lang="de-DE" sz="1500" dirty="0">
              <a:solidFill>
                <a:srgbClr val="336B9B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5</a:t>
            </a:fld>
            <a:endParaRPr lang="de-DE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85491497"/>
              </p:ext>
            </p:extLst>
          </p:nvPr>
        </p:nvGraphicFramePr>
        <p:xfrm>
          <a:off x="179388" y="1239838"/>
          <a:ext cx="7056441" cy="340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63"/>
                <a:gridCol w="1008063"/>
                <a:gridCol w="1008063"/>
                <a:gridCol w="1008063"/>
                <a:gridCol w="1008063"/>
                <a:gridCol w="1008063"/>
                <a:gridCol w="1008063"/>
              </a:tblGrid>
              <a:tr h="22166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Напълно независими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По-скоро независими</a:t>
                      </a: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Нито зависими, нито независими</a:t>
                      </a: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По-скоро зависими</a:t>
                      </a: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Напълно зависими</a:t>
                      </a: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</a:tr>
              <a:tr h="2121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ХОРИЗОНТАЛЕН </a:t>
                      </a:r>
                      <a:r>
                        <a:rPr lang="en-US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РЕДОВИ</a:t>
                      </a:r>
                      <a:r>
                        <a:rPr lang="en-US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ПРОЦЕНТ – ДАННИ</a:t>
                      </a:r>
                      <a:r>
                        <a:rPr lang="bg-BG" sz="800" b="1" kern="1200" baseline="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ОТ ПРОУЧВАНЕТО ПРЕЗ 2018 Г.</a:t>
                      </a: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</a:tr>
              <a:tr h="2121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Всички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4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Образование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Висше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Полувисше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Средно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Основно и по-ниско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5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Възраст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18-30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31-40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41-50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51-60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61 г.+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4">
                  <a:txBody>
                    <a:bodyPr/>
                    <a:lstStyle/>
                    <a:p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Тип на населеното място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София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Областен град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Малък град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Село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9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spcBef>
                <a:spcPts val="1400"/>
              </a:spcBef>
            </a:pPr>
            <a:r>
              <a:rPr lang="ru-RU" dirty="0" smtClean="0"/>
              <a:t>До </a:t>
            </a:r>
            <a:r>
              <a:rPr lang="ru-RU" dirty="0" err="1"/>
              <a:t>каква</a:t>
            </a:r>
            <a:r>
              <a:rPr lang="ru-RU" dirty="0"/>
              <a:t> степен </a:t>
            </a:r>
            <a:r>
              <a:rPr lang="ru-RU" dirty="0" err="1"/>
              <a:t>имате</a:t>
            </a:r>
            <a:r>
              <a:rPr lang="ru-RU" dirty="0"/>
              <a:t> доверие на </a:t>
            </a:r>
            <a:r>
              <a:rPr lang="ru-RU" dirty="0" err="1"/>
              <a:t>журналистите</a:t>
            </a:r>
            <a:r>
              <a:rPr lang="ru-RU" dirty="0"/>
              <a:t> в </a:t>
            </a:r>
            <a:r>
              <a:rPr lang="ru-RU" dirty="0" err="1"/>
              <a:t>България</a:t>
            </a:r>
            <a:r>
              <a:rPr lang="ru-RU" dirty="0"/>
              <a:t>? </a:t>
            </a:r>
            <a:endParaRPr lang="bg-BG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bg-BG" dirty="0" smtClean="0">
                <a:solidFill>
                  <a:srgbClr val="1F497D"/>
                </a:solidFill>
              </a:rPr>
              <a:t>21</a:t>
            </a:r>
            <a:r>
              <a:rPr lang="de-DE" dirty="0" smtClean="0">
                <a:solidFill>
                  <a:srgbClr val="1F497D"/>
                </a:solidFill>
              </a:rPr>
              <a:t>/</a:t>
            </a:r>
            <a:r>
              <a:rPr lang="bg-BG" dirty="0" smtClean="0">
                <a:solidFill>
                  <a:srgbClr val="1F497D"/>
                </a:solidFill>
              </a:rPr>
              <a:t>1</a:t>
            </a:r>
            <a:r>
              <a:rPr lang="bg-BG" dirty="0">
                <a:solidFill>
                  <a:srgbClr val="1F497D"/>
                </a:solidFill>
              </a:rPr>
              <a:t>1</a:t>
            </a:r>
            <a:r>
              <a:rPr lang="de-DE" dirty="0" smtClean="0">
                <a:solidFill>
                  <a:srgbClr val="1F497D"/>
                </a:solidFill>
              </a:rPr>
              <a:t>/2018</a:t>
            </a:r>
            <a:endParaRPr lang="de-DE" dirty="0">
              <a:solidFill>
                <a:srgbClr val="1F497D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1F497D"/>
                </a:solidFill>
              </a:rPr>
              <a:t>Медии и външна политика</a:t>
            </a:r>
            <a:endParaRPr lang="de-DE" dirty="0">
              <a:solidFill>
                <a:srgbClr val="1F497D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387A-42D8-40DE-80E5-2AD5D41DE7C3}" type="slidenum">
              <a:rPr lang="de-DE" smtClean="0">
                <a:solidFill>
                  <a:srgbClr val="1F497D"/>
                </a:solidFill>
              </a:rPr>
              <a:pPr/>
              <a:t>6</a:t>
            </a:fld>
            <a:endParaRPr lang="de-DE">
              <a:solidFill>
                <a:srgbClr val="1F497D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28479673"/>
              </p:ext>
            </p:extLst>
          </p:nvPr>
        </p:nvGraphicFramePr>
        <p:xfrm>
          <a:off x="179388" y="1239838"/>
          <a:ext cx="7056437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94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spcBef>
                <a:spcPts val="1400"/>
              </a:spcBef>
            </a:pPr>
            <a:r>
              <a:rPr lang="ru-RU" dirty="0"/>
              <a:t>До </a:t>
            </a:r>
            <a:r>
              <a:rPr lang="ru-RU" dirty="0" err="1"/>
              <a:t>каква</a:t>
            </a:r>
            <a:r>
              <a:rPr lang="ru-RU" dirty="0"/>
              <a:t> степен </a:t>
            </a:r>
            <a:r>
              <a:rPr lang="ru-RU" dirty="0" err="1"/>
              <a:t>имате</a:t>
            </a:r>
            <a:r>
              <a:rPr lang="ru-RU" dirty="0"/>
              <a:t> доверие на </a:t>
            </a:r>
            <a:r>
              <a:rPr lang="ru-RU" dirty="0" err="1"/>
              <a:t>журналистите</a:t>
            </a:r>
            <a:r>
              <a:rPr lang="ru-RU" dirty="0"/>
              <a:t> в </a:t>
            </a:r>
            <a:r>
              <a:rPr lang="ru-RU" dirty="0" err="1"/>
              <a:t>България</a:t>
            </a:r>
            <a:r>
              <a:rPr lang="ru-RU" dirty="0"/>
              <a:t>? 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bg-BG" dirty="0" smtClean="0">
                <a:solidFill>
                  <a:srgbClr val="1F497D"/>
                </a:solidFill>
              </a:rPr>
              <a:t>21</a:t>
            </a:r>
            <a:r>
              <a:rPr lang="de-DE" dirty="0" smtClean="0">
                <a:solidFill>
                  <a:srgbClr val="1F497D"/>
                </a:solidFill>
              </a:rPr>
              <a:t>/</a:t>
            </a:r>
            <a:r>
              <a:rPr lang="bg-BG" dirty="0" smtClean="0">
                <a:solidFill>
                  <a:srgbClr val="1F497D"/>
                </a:solidFill>
              </a:rPr>
              <a:t>1</a:t>
            </a:r>
            <a:r>
              <a:rPr lang="bg-BG" dirty="0">
                <a:solidFill>
                  <a:srgbClr val="1F497D"/>
                </a:solidFill>
              </a:rPr>
              <a:t>1</a:t>
            </a:r>
            <a:r>
              <a:rPr lang="de-DE" dirty="0" smtClean="0">
                <a:solidFill>
                  <a:srgbClr val="1F497D"/>
                </a:solidFill>
              </a:rPr>
              <a:t>/2018</a:t>
            </a:r>
            <a:endParaRPr lang="de-DE" dirty="0">
              <a:solidFill>
                <a:srgbClr val="1F497D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1F497D"/>
                </a:solidFill>
              </a:rPr>
              <a:t>Медии и външна политика</a:t>
            </a:r>
            <a:endParaRPr lang="de-DE" dirty="0">
              <a:solidFill>
                <a:srgbClr val="1F497D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387A-42D8-40DE-80E5-2AD5D41DE7C3}" type="slidenum">
              <a:rPr lang="de-DE" smtClean="0">
                <a:solidFill>
                  <a:srgbClr val="1F497D"/>
                </a:solidFill>
              </a:rPr>
              <a:pPr/>
              <a:t>7</a:t>
            </a:fld>
            <a:endParaRPr lang="de-DE">
              <a:solidFill>
                <a:srgbClr val="1F497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55451433"/>
              </p:ext>
            </p:extLst>
          </p:nvPr>
        </p:nvGraphicFramePr>
        <p:xfrm>
          <a:off x="179388" y="1239838"/>
          <a:ext cx="7056441" cy="340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63"/>
                <a:gridCol w="1008063"/>
                <a:gridCol w="1008063"/>
                <a:gridCol w="1008063"/>
                <a:gridCol w="1008063"/>
                <a:gridCol w="1008063"/>
                <a:gridCol w="1008063"/>
              </a:tblGrid>
              <a:tr h="2216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400"/>
                        </a:lnSpc>
                      </a:pPr>
                      <a:endParaRPr lang="bg-BG" sz="1000" b="1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400"/>
                        </a:lnSpc>
                      </a:pPr>
                      <a:endParaRPr lang="bg-BG" sz="1000" b="1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Много високо доверие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Високо доверие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Средно доверие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Ниско доверие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Нямам доверие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</a:tr>
              <a:tr h="2121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ХОРИЗОНТАЛЕН </a:t>
                      </a:r>
                      <a:r>
                        <a:rPr lang="en-US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РЕДОВИ</a:t>
                      </a:r>
                      <a:r>
                        <a:rPr lang="en-US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ПРОЦЕНТ</a:t>
                      </a: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</a:tr>
              <a:tr h="2121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Всички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55%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12%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191">
                <a:tc rowSpan="4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Образование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Висше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Полувисше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Средно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Основно и по-ниско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5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Възраст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18-30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31-40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41-50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51-60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61 г.+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4">
                  <a:txBody>
                    <a:bodyPr/>
                    <a:lstStyle/>
                    <a:p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Тип на населеното място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София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Областен град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Малък град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Село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8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spcBef>
                <a:spcPts val="1400"/>
              </a:spcBef>
            </a:pPr>
            <a:r>
              <a:rPr lang="bg-BG" dirty="0" smtClean="0"/>
              <a:t>Доколко </a:t>
            </a:r>
            <a:r>
              <a:rPr lang="bg-BG" dirty="0"/>
              <a:t>добре или недобре се чувствате информирани от медиите по актуални политически въпроси?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</a:t>
            </a:r>
            <a:r>
              <a:rPr lang="bg-BG" dirty="0"/>
              <a:t>1</a:t>
            </a:r>
            <a:r>
              <a:rPr lang="de-DE" dirty="0" smtClean="0"/>
              <a:t>/2018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8</a:t>
            </a:fld>
            <a:endParaRPr lang="de-DE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93510549"/>
              </p:ext>
            </p:extLst>
          </p:nvPr>
        </p:nvGraphicFramePr>
        <p:xfrm>
          <a:off x="179388" y="1239838"/>
          <a:ext cx="7056437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96952" y="1548770"/>
            <a:ext cx="648072" cy="28803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bg-BG" sz="13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47%</a:t>
            </a:r>
            <a:endParaRPr lang="bg-BG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Left Brace 8"/>
          <p:cNvSpPr/>
          <p:nvPr/>
        </p:nvSpPr>
        <p:spPr>
          <a:xfrm rot="5400000">
            <a:off x="1307734" y="1707654"/>
            <a:ext cx="396044" cy="756084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53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ctr"/>
            <a:r>
              <a:rPr lang="bg-BG" dirty="0" smtClean="0"/>
              <a:t>Доколко </a:t>
            </a:r>
            <a:r>
              <a:rPr lang="bg-BG" dirty="0"/>
              <a:t>добре или недобре се чувствате информирани </a:t>
            </a:r>
            <a:r>
              <a:rPr lang="bg-BG" sz="2400" dirty="0">
                <a:solidFill>
                  <a:schemeClr val="bg1"/>
                </a:solidFill>
              </a:rPr>
              <a:t>от медиите по актуални политически въпроси?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21</a:t>
            </a:r>
            <a:r>
              <a:rPr lang="de-DE" dirty="0" smtClean="0"/>
              <a:t>/</a:t>
            </a:r>
            <a:r>
              <a:rPr lang="bg-BG" dirty="0" smtClean="0"/>
              <a:t>11/</a:t>
            </a:r>
            <a:r>
              <a:rPr lang="de-DE" dirty="0" smtClean="0"/>
              <a:t>2018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bg-BG" dirty="0" smtClean="0"/>
              <a:t>Медии и външна политика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87387A-42D8-40DE-80E5-2AD5D41DE7C3}" type="slidenum">
              <a:rPr lang="de-DE" smtClean="0"/>
              <a:pPr rtl="0"/>
              <a:t>9</a:t>
            </a:fld>
            <a:endParaRPr lang="de-DE"/>
          </a:p>
        </p:txBody>
      </p:sp>
      <p:sp>
        <p:nvSpPr>
          <p:cNvPr id="15" name="Textplatzhalter 2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r>
              <a:rPr lang="ru-RU" sz="800" dirty="0"/>
              <a:t>Кои от </a:t>
            </a:r>
            <a:r>
              <a:rPr lang="ru-RU" sz="800" dirty="0" err="1"/>
              <a:t>следните</a:t>
            </a:r>
            <a:r>
              <a:rPr lang="ru-RU" sz="800" dirty="0"/>
              <a:t> </a:t>
            </a:r>
            <a:r>
              <a:rPr lang="ru-RU" sz="800" dirty="0" err="1"/>
              <a:t>типове</a:t>
            </a:r>
            <a:r>
              <a:rPr lang="ru-RU" sz="800" dirty="0"/>
              <a:t> </a:t>
            </a:r>
            <a:r>
              <a:rPr lang="ru-RU" sz="800" dirty="0" err="1"/>
              <a:t>медии</a:t>
            </a:r>
            <a:r>
              <a:rPr lang="ru-RU" sz="800" dirty="0"/>
              <a:t> </a:t>
            </a:r>
            <a:r>
              <a:rPr lang="ru-RU" sz="800" dirty="0" err="1"/>
              <a:t>използвате</a:t>
            </a:r>
            <a:r>
              <a:rPr lang="ru-RU" sz="800" dirty="0"/>
              <a:t>, за да се </a:t>
            </a:r>
            <a:r>
              <a:rPr lang="ru-RU" sz="800" dirty="0" err="1"/>
              <a:t>информирате</a:t>
            </a:r>
            <a:r>
              <a:rPr lang="ru-RU" sz="800" dirty="0"/>
              <a:t> по теми </a:t>
            </a:r>
            <a:r>
              <a:rPr lang="ru-RU" sz="800" dirty="0" err="1"/>
              <a:t>относно</a:t>
            </a:r>
            <a:r>
              <a:rPr lang="ru-RU" sz="800" dirty="0"/>
              <a:t> </a:t>
            </a:r>
            <a:r>
              <a:rPr lang="ru-RU" sz="800" dirty="0" err="1"/>
              <a:t>българската</a:t>
            </a:r>
            <a:r>
              <a:rPr lang="ru-RU" sz="800" dirty="0"/>
              <a:t> и </a:t>
            </a:r>
            <a:r>
              <a:rPr lang="ru-RU" sz="800" dirty="0" err="1"/>
              <a:t>международната</a:t>
            </a:r>
            <a:r>
              <a:rPr lang="ru-RU" sz="800" dirty="0"/>
              <a:t> политика?</a:t>
            </a:r>
            <a:endParaRPr lang="de-DE" sz="800" dirty="0"/>
          </a:p>
        </p:txBody>
      </p:sp>
      <p:graphicFrame>
        <p:nvGraphicFramePr>
          <p:cNvPr id="12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82350859"/>
              </p:ext>
            </p:extLst>
          </p:nvPr>
        </p:nvGraphicFramePr>
        <p:xfrm>
          <a:off x="179388" y="1239838"/>
          <a:ext cx="7056440" cy="3417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055"/>
                <a:gridCol w="882055"/>
                <a:gridCol w="882055"/>
                <a:gridCol w="882055"/>
                <a:gridCol w="882055"/>
                <a:gridCol w="882055"/>
                <a:gridCol w="882055"/>
                <a:gridCol w="882055"/>
              </a:tblGrid>
              <a:tr h="2216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400"/>
                        </a:lnSpc>
                      </a:pPr>
                      <a:endParaRPr lang="bg-BG" sz="1000" b="1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400"/>
                        </a:lnSpc>
                      </a:pPr>
                      <a:endParaRPr lang="bg-BG" sz="1000" b="1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Добре</a:t>
                      </a: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По-скоро добре</a:t>
                      </a: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Нито добре, нито недобре</a:t>
                      </a: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По-скоро недобре</a:t>
                      </a: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Недобре</a:t>
                      </a: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Не се </a:t>
                      </a:r>
                      <a:r>
                        <a:rPr lang="ru-RU" sz="700" b="1" kern="1200" dirty="0" err="1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интересувам</a:t>
                      </a:r>
                      <a:r>
                        <a:rPr lang="ru-RU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от политика</a:t>
                      </a:r>
                    </a:p>
                  </a:txBody>
                  <a:tcPr marL="9525" marR="9525" marT="9525" marB="0" anchor="ctr">
                    <a:solidFill>
                      <a:srgbClr val="E7E9ED"/>
                    </a:solidFill>
                  </a:tcPr>
                </a:tc>
              </a:tr>
              <a:tr h="2121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ХОРИЗОНТАЛЕН </a:t>
                      </a:r>
                      <a:r>
                        <a:rPr lang="en-US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РЕДОВИ</a:t>
                      </a:r>
                      <a:r>
                        <a:rPr lang="en-US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r>
                        <a:rPr lang="bg-BG" sz="8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ПРОЦЕНТ</a:t>
                      </a: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8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121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Всички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4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Образование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Висше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Полувисше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Средно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Основно и по-ниско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5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Възраст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18-30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31-40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41-50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51-60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61 г.+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rowSpan="4">
                  <a:txBody>
                    <a:bodyPr/>
                    <a:lstStyle/>
                    <a:p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Тип на населеното място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 smtClean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София</a:t>
                      </a:r>
                      <a:endParaRPr lang="bg-BG" sz="700" b="1" kern="1200" dirty="0">
                        <a:solidFill>
                          <a:schemeClr val="tx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Областен град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Малък град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</a:tr>
              <a:tr h="212191">
                <a:tc vMerge="1">
                  <a:txBody>
                    <a:bodyPr/>
                    <a:lstStyle/>
                    <a:p>
                      <a:endParaRPr lang="bg-BG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Село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bg-BG" sz="700" b="1" kern="1200" dirty="0">
                          <a:solidFill>
                            <a:schemeClr val="tx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8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S-Titel">
  <a:themeElements>
    <a:clrScheme name="KAS">
      <a:dk1>
        <a:sysClr val="windowText" lastClr="000000"/>
      </a:dk1>
      <a:lt1>
        <a:sysClr val="window" lastClr="FFFFFF"/>
      </a:lt1>
      <a:dk2>
        <a:srgbClr val="004682"/>
      </a:dk2>
      <a:lt2>
        <a:srgbClr val="FFFFFF"/>
      </a:lt2>
      <a:accent1>
        <a:srgbClr val="004682"/>
      </a:accent1>
      <a:accent2>
        <a:srgbClr val="00B9BE"/>
      </a:accent2>
      <a:accent3>
        <a:srgbClr val="DC005A"/>
      </a:accent3>
      <a:accent4>
        <a:srgbClr val="FA9600"/>
      </a:accent4>
      <a:accent5>
        <a:srgbClr val="FAF00A"/>
      </a:accent5>
      <a:accent6>
        <a:srgbClr val="FFFFFF"/>
      </a:accent6>
      <a:hlink>
        <a:srgbClr val="00B9BE"/>
      </a:hlink>
      <a:folHlink>
        <a:srgbClr val="004682"/>
      </a:folHlink>
    </a:clrScheme>
    <a:fontScheme name="KA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S-Content">
  <a:themeElements>
    <a:clrScheme name="KA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4682"/>
      </a:accent1>
      <a:accent2>
        <a:srgbClr val="00B9BE"/>
      </a:accent2>
      <a:accent3>
        <a:srgbClr val="DC005A"/>
      </a:accent3>
      <a:accent4>
        <a:srgbClr val="FA9600"/>
      </a:accent4>
      <a:accent5>
        <a:srgbClr val="FAF00A"/>
      </a:accent5>
      <a:accent6>
        <a:srgbClr val="FFFFF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1519</Words>
  <Application>Microsoft Office PowerPoint</Application>
  <PresentationFormat>On-screen Show (16:9)</PresentationFormat>
  <Paragraphs>605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KAS-Titel</vt:lpstr>
      <vt:lpstr>KAS-Content</vt:lpstr>
      <vt:lpstr>Медии и външна политика Мнения на българите</vt:lpstr>
      <vt:lpstr>Методологическа рамка</vt:lpstr>
      <vt:lpstr>PowerPoint Presentation</vt:lpstr>
      <vt:lpstr>Доколко медиите в България са зависими или независими? </vt:lpstr>
      <vt:lpstr>Доколко медиите в страната са зависими или независими?  околко медиите в страната са зависими или независими?   </vt:lpstr>
      <vt:lpstr>До каква степен имате доверие на журналистите в България? </vt:lpstr>
      <vt:lpstr>До каква степен имате доверие на журналистите в България? </vt:lpstr>
      <vt:lpstr>Доколко добре или недобре се чувствате информирани от медиите по актуални политически въпроси?</vt:lpstr>
      <vt:lpstr>Доколко добре или недобре се чувствате информирани от медиите по актуални политически въпроси?</vt:lpstr>
      <vt:lpstr>Телевизията е медията с най-висока употреба и най-високо доверие </vt:lpstr>
      <vt:lpstr>Кои медии разпространяват най-много фалшиви твърдения?  </vt:lpstr>
      <vt:lpstr>Ако сте забелязали език на омразата в медиите, към кого бихте се обърнали? /един отговор/</vt:lpstr>
      <vt:lpstr>Ако сте забелязали език на омразата в медиите, към кого бихте се обърнали? </vt:lpstr>
      <vt:lpstr>Знаете ли какво е саморегулация в медиите?  </vt:lpstr>
      <vt:lpstr>Знаете ли какво е саморегулация в медиите?</vt:lpstr>
      <vt:lpstr>PowerPoint Presentation</vt:lpstr>
      <vt:lpstr>Като цяло какво е Вашето доверие в следните институции и държави: </vt:lpstr>
      <vt:lpstr>Благодарим Ви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Göbel</dc:creator>
  <cp:lastModifiedBy>Office</cp:lastModifiedBy>
  <cp:revision>400</cp:revision>
  <cp:lastPrinted>2018-06-27T11:17:52Z</cp:lastPrinted>
  <dcterms:created xsi:type="dcterms:W3CDTF">2018-06-27T11:22:36Z</dcterms:created>
  <dcterms:modified xsi:type="dcterms:W3CDTF">2018-11-22T08:13:31Z</dcterms:modified>
</cp:coreProperties>
</file>