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9" r:id="rId2"/>
    <p:sldId id="261" r:id="rId3"/>
    <p:sldId id="262" r:id="rId4"/>
    <p:sldId id="268" r:id="rId5"/>
    <p:sldId id="277" r:id="rId6"/>
    <p:sldId id="270" r:id="rId7"/>
    <p:sldId id="271" r:id="rId8"/>
    <p:sldId id="272" r:id="rId9"/>
    <p:sldId id="274" r:id="rId10"/>
    <p:sldId id="273" r:id="rId11"/>
    <p:sldId id="276" r:id="rId12"/>
    <p:sldId id="275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A" lastIdx="1" clrIdx="0">
    <p:extLst>
      <p:ext uri="{19B8F6BF-5375-455C-9EA6-DF929625EA0E}">
        <p15:presenceInfo xmlns:p15="http://schemas.microsoft.com/office/powerpoint/2012/main" userId="Vladi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78E2B-3260-4476-94E8-58AC01759994}" type="datetimeFigureOut">
              <a:rPr lang="bg-BG" smtClean="0"/>
              <a:t>29.6.2021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6B14-F9A9-4108-8939-E96679262D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068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418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300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18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439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415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69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587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308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800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Заложени са технически</a:t>
            </a:r>
            <a:r>
              <a:rPr lang="bg-BG" baseline="0" dirty="0" smtClean="0"/>
              <a:t> параметри за устройствата, така че да са подходящи за потребителите.</a:t>
            </a:r>
          </a:p>
          <a:p>
            <a:r>
              <a:rPr lang="bg-BG" baseline="0" dirty="0" smtClean="0"/>
              <a:t>За учителите по мощни, за учениците – удароустойчиви </a:t>
            </a:r>
          </a:p>
          <a:p>
            <a:r>
              <a:rPr lang="bg-BG" baseline="0" dirty="0" smtClean="0"/>
              <a:t>Заложени са условия за мониторинг на устройствата и използване само с акаунти на МОН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6B14-F9A9-4108-8939-E96679262D35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04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9C2C-E40E-44FF-B315-513FD798B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5E086-B942-4B8C-9E65-C898FA7FD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16798-1CF4-4B75-A9B2-E0131292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50A5-BAD7-40B5-8020-123AF399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7FBF-4371-48CD-9471-119F3E08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99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5306-A24D-401A-9226-21E62A29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2DD4F-542F-42EC-A3D1-A9381087B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FC8E5-8C09-48DD-8149-2174476A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716E4-B6AA-4A26-B338-27502F90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F7DD-2C30-44D6-BF66-399912E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11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0D429-D758-4745-87F2-13220F5E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CF401-7A3B-4D3B-B7AA-212E24383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DDF5-05EA-4CC7-9BFF-27D045B5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DE12A-EA9F-4A52-BDFB-F7DF365E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BC67-E716-4682-BDE8-3E8273AE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46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BA2-25E2-40B2-9BC9-F78E45E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E6A8-AD97-4B7F-BA43-CEB0CF4D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B0B3-CFDD-4E52-8A3E-A02A77FC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D3F4-8664-4841-BF9D-A2C09027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88D7-7BD3-410C-9E57-CA79250A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728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710D-7A0A-45DE-8E34-799A9238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348C6-3B8B-487C-B0A5-C69AE469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80E1-3C8C-4319-BE49-0093A224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E08FD-82F9-4A63-863B-B64D449C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765C-5DCE-46A4-AE5D-4D683D84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928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DD32-3662-4A09-A1A4-A79FA9B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7A01-760F-41DA-A607-E67B86FFB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C293-099B-4183-9B6F-4EE43229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9631-6BB6-413E-9ABF-82881976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9BCCD-B821-4A3B-BD5D-E514B020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1FAE3-E214-4B7D-A66B-D8850D46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197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9E73-E0C5-4C4E-903D-5657EB38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86491-3240-4A8E-B2EB-5259FC49C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C0BD1-A758-4EA3-AEA8-90C3777A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6BE3E-EA53-4015-A5FC-DF1099781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CCD1A-3FC4-4B89-84BB-FF8FE7A64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1B3A7-656A-4488-BEC6-24E30D0C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056D4-2199-4302-8F68-580CA0FE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638A7-C237-46EA-BA95-5766D1BD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800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3138-6E17-47C9-A000-D3FB8F14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EF054-D481-4067-B25E-6D2FE612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8BB36-23B7-460E-A25E-C7F0B17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E174C-5F0C-4AC3-A0CF-B894561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290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24EED-BD06-425E-A879-45307F90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CCA35-3C1A-4C07-BE61-0636722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6B133-A866-4C5A-B107-9CF7F467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034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D578-7828-4CBE-88B9-DFBFC29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34A92-C5A7-4D34-9B0F-6714AB74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2E164-8F99-4661-995E-EBD50E4C9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0924C-7727-4C15-AF27-9CD2C1C1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C3FF3-6861-437C-93CF-DB81732F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10C85-90BF-43FE-9B87-E2D1ADA4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22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92EE-76B1-488F-9989-176AA3CE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F7A82-5114-4619-8CA1-E75D7CC02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790FF-1FDF-4B30-B311-9D6B53777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8255D-9DEC-4E60-944C-B2024F7B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C7FB-FA1E-46FD-A336-2C289BCC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1B28E-B5FB-4640-B157-3140051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482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27F8-3830-4283-B105-C76D1442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4C0F-17FA-4163-AC8C-25F26C161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5194-581D-456C-95E9-B7F4A9488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5F72-447A-467B-A838-5EAB48C6F1FE}" type="datetimeFigureOut">
              <a:rPr lang="bg-BG" smtClean="0"/>
              <a:t>29.6.2021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8B6A3-6BF2-4B6C-8712-97B98160A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D5F8-4F81-4B65-BB89-5EECB7229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66B6-E96D-4994-8069-A03933F19B0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6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funds.b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funds.b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unds.b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0" y="1392555"/>
            <a:ext cx="9144000" cy="51126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</a:t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„Равен достъп до училищно образование в условията на кризи“ </a:t>
            </a:r>
            <a:r>
              <a:rPr lang="bg-B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</a:t>
            </a:r>
            <a:br>
              <a:rPr lang="bg-BG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конкретен бенефициент – Министерство на образованието и науката</a:t>
            </a:r>
            <a:b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 35 месеца</a:t>
            </a:r>
            <a:b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109 562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41,93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лева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sp>
        <p:nvSpPr>
          <p:cNvPr id="9" name="Smiley Face 8"/>
          <p:cNvSpPr/>
          <p:nvPr/>
        </p:nvSpPr>
        <p:spPr>
          <a:xfrm>
            <a:off x="8069869" y="2374900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948149"/>
            <a:ext cx="8366260" cy="40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05" y="1214293"/>
            <a:ext cx="5901611" cy="4420306"/>
          </a:xfrm>
          <a:prstGeom prst="rect">
            <a:avLst/>
          </a:prstGeom>
        </p:spPr>
      </p:pic>
      <p:sp>
        <p:nvSpPr>
          <p:cNvPr id="11" name="Smiley Face 10"/>
          <p:cNvSpPr/>
          <p:nvPr/>
        </p:nvSpPr>
        <p:spPr>
          <a:xfrm>
            <a:off x="7353349" y="3035300"/>
            <a:ext cx="584151" cy="4520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Smiley Face 11"/>
          <p:cNvSpPr/>
          <p:nvPr/>
        </p:nvSpPr>
        <p:spPr>
          <a:xfrm>
            <a:off x="10441967" y="2908300"/>
            <a:ext cx="634019" cy="5790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878"/>
            <a:ext cx="5914581" cy="4240450"/>
          </a:xfrm>
          <a:prstGeom prst="rect">
            <a:avLst/>
          </a:prstGeom>
        </p:spPr>
      </p:pic>
      <p:sp>
        <p:nvSpPr>
          <p:cNvPr id="13" name="Smiley Face 12"/>
          <p:cNvSpPr/>
          <p:nvPr/>
        </p:nvSpPr>
        <p:spPr>
          <a:xfrm>
            <a:off x="559817" y="3209864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Smiley Face 14"/>
          <p:cNvSpPr/>
          <p:nvPr/>
        </p:nvSpPr>
        <p:spPr>
          <a:xfrm>
            <a:off x="2342614" y="3286064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Smiley Face 15"/>
          <p:cNvSpPr/>
          <p:nvPr/>
        </p:nvSpPr>
        <p:spPr>
          <a:xfrm>
            <a:off x="4363197" y="3352800"/>
            <a:ext cx="768350" cy="65584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55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05" y="1214293"/>
            <a:ext cx="5901611" cy="4420306"/>
          </a:xfrm>
          <a:prstGeom prst="rect">
            <a:avLst/>
          </a:prstGeom>
        </p:spPr>
      </p:pic>
      <p:sp>
        <p:nvSpPr>
          <p:cNvPr id="11" name="Smiley Face 10"/>
          <p:cNvSpPr/>
          <p:nvPr/>
        </p:nvSpPr>
        <p:spPr>
          <a:xfrm>
            <a:off x="7353349" y="3035300"/>
            <a:ext cx="584151" cy="4520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Smiley Face 11"/>
          <p:cNvSpPr/>
          <p:nvPr/>
        </p:nvSpPr>
        <p:spPr>
          <a:xfrm>
            <a:off x="10441967" y="2908300"/>
            <a:ext cx="634019" cy="5790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878"/>
            <a:ext cx="5914581" cy="4435936"/>
          </a:xfrm>
          <a:prstGeom prst="rect">
            <a:avLst/>
          </a:prstGeom>
        </p:spPr>
      </p:pic>
      <p:sp>
        <p:nvSpPr>
          <p:cNvPr id="13" name="Smiley Face 12"/>
          <p:cNvSpPr/>
          <p:nvPr/>
        </p:nvSpPr>
        <p:spPr>
          <a:xfrm>
            <a:off x="559817" y="3209864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Smiley Face 14"/>
          <p:cNvSpPr/>
          <p:nvPr/>
        </p:nvSpPr>
        <p:spPr>
          <a:xfrm>
            <a:off x="2342614" y="3286064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Smiley Face 15"/>
          <p:cNvSpPr/>
          <p:nvPr/>
        </p:nvSpPr>
        <p:spPr>
          <a:xfrm>
            <a:off x="4363197" y="3352800"/>
            <a:ext cx="768350" cy="65584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7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50576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ни предстои?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15.09.2021 г.  </a:t>
            </a:r>
          </a:p>
          <a:p>
            <a:pPr marL="0" indent="18288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Поръчаната техника да е налична в училищата</a:t>
            </a:r>
          </a:p>
          <a:p>
            <a:pPr marL="0" indent="18288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Обученията за на педагогическите специалист и учениците да са осъществени</a:t>
            </a:r>
          </a:p>
          <a:p>
            <a:pPr marL="0" indent="18288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 от обученията на родителите и </a:t>
            </a:r>
            <a:r>
              <a:rPr lang="bg-BG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медиаторите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са осъществени</a:t>
            </a:r>
          </a:p>
          <a:p>
            <a:pPr algn="just">
              <a:spcBef>
                <a:spcPts val="0"/>
              </a:spcBef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 за допълнителна подкрепа да бъде готова за изпълнение с началото на учебната година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</p:spTree>
    <p:extLst>
      <p:ext uri="{BB962C8B-B14F-4D97-AF65-F5344CB8AC3E}">
        <p14:creationId xmlns:p14="http://schemas.microsoft.com/office/powerpoint/2010/main" val="34801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49" y="2818180"/>
            <a:ext cx="10515600" cy="6941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g-B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8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</p:spTree>
    <p:extLst>
      <p:ext uri="{BB962C8B-B14F-4D97-AF65-F5344CB8AC3E}">
        <p14:creationId xmlns:p14="http://schemas.microsoft.com/office/powerpoint/2010/main" val="416269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78" y="1399275"/>
            <a:ext cx="10515600" cy="453518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 проекта – 12.02.2021 г. – сключен Административен договор</a:t>
            </a:r>
          </a:p>
          <a:p>
            <a:pPr algn="just">
              <a:spcBef>
                <a:spcPts val="0"/>
              </a:spcBef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28675">
              <a:spcBef>
                <a:spcPts val="0"/>
              </a:spcBef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цел: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655763" algn="just" defTabSz="828675">
              <a:spcBef>
                <a:spcPts val="0"/>
              </a:spcBef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 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допусне прекъсване на образователния процес в условията на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</a:p>
          <a:p>
            <a:pPr marL="1371600" lvl="3" indent="0" algn="just" defTabSz="800100">
              <a:spcBef>
                <a:spcPts val="0"/>
              </a:spcBef>
              <a:buNone/>
            </a:pP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противодейства на риска от отпадане при обучение от </a:t>
            </a: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разстояние 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групи: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655763" algn="just">
              <a:spcBef>
                <a:spcPts val="0"/>
              </a:spcBef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g-BG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специалисти, </a:t>
            </a:r>
            <a:endParaRPr lang="bg-BG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медиатори и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bg-BG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Специфичните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проекта са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равен достъп за обучение от разстояние в електронна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bg-BG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655763" algn="just">
              <a:spcBef>
                <a:spcPts val="0"/>
              </a:spcBef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усъвършенстване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цифровите умения на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преподавателите</a:t>
            </a:r>
            <a:endParaRPr lang="bg-BG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7863" lvl="0" indent="-292100" algn="just">
              <a:spcBef>
                <a:spcPts val="0"/>
              </a:spcBef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мотивацията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родителите за по-активно включване в образователния процес от разстояние в електронна среда с 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50576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 по проекта: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Закупуване 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технически </a:t>
            </a: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bg-BG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6557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</a:t>
            </a: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 </a:t>
            </a: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 медиатори и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 algn="just">
              <a:spcBef>
                <a:spcPts val="0"/>
              </a:spcBef>
            </a:pPr>
            <a:r>
              <a:rPr 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допълнително синхронно обучение от разстояние в електронна среда</a:t>
            </a:r>
          </a:p>
          <a:p>
            <a:pPr marL="1085850" indent="-857250" algn="just">
              <a:spcBef>
                <a:spcPts val="0"/>
              </a:spcBef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</p:spTree>
    <p:extLst>
      <p:ext uri="{BB962C8B-B14F-4D97-AF65-F5344CB8AC3E}">
        <p14:creationId xmlns:p14="http://schemas.microsoft.com/office/powerpoint/2010/main" val="25311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45987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направихме до момента ? (1/2)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Подадени заявления от 2 222 училища</a:t>
            </a:r>
          </a:p>
          <a:p>
            <a:pPr algn="just">
              <a:spcBef>
                <a:spcPts val="0"/>
              </a:spcBef>
            </a:pPr>
            <a:endParaRPr lang="bg-BG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Първоначално заявени обучения -  </a:t>
            </a:r>
          </a:p>
          <a:p>
            <a:pPr marL="0" indent="37211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59 000 </a:t>
            </a:r>
            <a:r>
              <a:rPr lang="ru-RU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7211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19 000 </a:t>
            </a:r>
            <a:r>
              <a:rPr lang="ru-RU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7211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ru-RU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медиатори </a:t>
            </a:r>
            <a:endParaRPr lang="ru-RU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7211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29 000 родители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 процедури по ЗОП – сключени договори за доставка на     						технически средства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</p:spTree>
    <p:extLst>
      <p:ext uri="{BB962C8B-B14F-4D97-AF65-F5344CB8AC3E}">
        <p14:creationId xmlns:p14="http://schemas.microsoft.com/office/powerpoint/2010/main" val="24584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830395"/>
            <a:ext cx="11112500" cy="536720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направихме до момента ? (2/2)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bg-BG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Доставени устройства            </a:t>
            </a: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лаптопи – повече от 48 000</a:t>
            </a: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таблети -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6471 </a:t>
            </a: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шкафове – над 300 </a:t>
            </a: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78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Локации                                    </a:t>
            </a: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►2000 училища </a:t>
            </a: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►1200 населени места </a:t>
            </a: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►28 области</a:t>
            </a:r>
          </a:p>
          <a:p>
            <a:pPr marL="0" indent="3886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87 %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училища с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раздадени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20 000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от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лаптопи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12 550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– през месец юни са проведени обучения в повече от 300 училища </a:t>
            </a: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</p:spTree>
    <p:extLst>
      <p:ext uri="{BB962C8B-B14F-4D97-AF65-F5344CB8AC3E}">
        <p14:creationId xmlns:p14="http://schemas.microsoft.com/office/powerpoint/2010/main" val="32520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видяхме на място?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615" t="23121" r="615" b="4879"/>
          <a:stretch/>
        </p:blipFill>
        <p:spPr>
          <a:xfrm>
            <a:off x="3619500" y="2171699"/>
            <a:ext cx="4076700" cy="3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и проверка на лаптопи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642906"/>
            <a:ext cx="6642100" cy="498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5" y="2472399"/>
            <a:ext cx="4728132" cy="35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и проверка на шкафове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2" y="2332323"/>
            <a:ext cx="6198178" cy="3686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50" y="1699981"/>
            <a:ext cx="3713143" cy="43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15"/>
            <a:ext cx="10515600" cy="49156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427163" algn="just">
              <a:spcBef>
                <a:spcPts val="0"/>
              </a:spcBef>
              <a:buNone/>
            </a:pP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54104"/>
            <a:ext cx="2424545" cy="8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044" y="154104"/>
            <a:ext cx="2213956" cy="78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7" y="290322"/>
            <a:ext cx="1774037" cy="540073"/>
          </a:xfrm>
          <a:prstGeom prst="rect">
            <a:avLst/>
          </a:prstGeom>
        </p:spPr>
      </p:pic>
      <p:sp>
        <p:nvSpPr>
          <p:cNvPr id="10" name="Subtitle 9"/>
          <p:cNvSpPr txBox="1">
            <a:spLocks/>
          </p:cNvSpPr>
          <p:nvPr/>
        </p:nvSpPr>
        <p:spPr>
          <a:xfrm>
            <a:off x="1524000" y="5866649"/>
            <a:ext cx="9144000" cy="87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BG05M2OP001-5.001-0001 „Равен 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 до училищно образование в условията на кризи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151223"/>
            <a:ext cx="6489700" cy="48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" y="2170398"/>
            <a:ext cx="5130800" cy="3848100"/>
          </a:xfrm>
          <a:prstGeom prst="rect">
            <a:avLst/>
          </a:prstGeom>
        </p:spPr>
      </p:pic>
      <p:sp>
        <p:nvSpPr>
          <p:cNvPr id="9" name="Smiley Face 8"/>
          <p:cNvSpPr/>
          <p:nvPr/>
        </p:nvSpPr>
        <p:spPr>
          <a:xfrm>
            <a:off x="8069869" y="2374900"/>
            <a:ext cx="768350" cy="5842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Smiley Face 11"/>
          <p:cNvSpPr/>
          <p:nvPr/>
        </p:nvSpPr>
        <p:spPr>
          <a:xfrm>
            <a:off x="584200" y="2374900"/>
            <a:ext cx="1346200" cy="11049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Smiley Face 10"/>
          <p:cNvSpPr/>
          <p:nvPr/>
        </p:nvSpPr>
        <p:spPr>
          <a:xfrm>
            <a:off x="9339869" y="3842904"/>
            <a:ext cx="768350" cy="78870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65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1138</Words>
  <Application>Microsoft Office PowerPoint</Application>
  <PresentationFormat>Widescreen</PresentationFormat>
  <Paragraphs>178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Проект BG05M2OP001-5.001-0001  „Равен достъп до училищно образование в условията на кризи“   финансиран от Оперативна програма „Наука и образование за интелигентен растеж“ 2014-2020, съфинансирана от Европейския съюз чрез Европейските структурни и инвестиционни фондове  с конкретен бенефициент – Министерство на образованието и науката  продължителност 35 месеца на обща стойност 109 562 541,93 лева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Gergana Stancheva</dc:creator>
  <cp:lastModifiedBy>Vladimir</cp:lastModifiedBy>
  <cp:revision>36</cp:revision>
  <dcterms:created xsi:type="dcterms:W3CDTF">2021-03-15T08:57:08Z</dcterms:created>
  <dcterms:modified xsi:type="dcterms:W3CDTF">2021-06-29T18:33:22Z</dcterms:modified>
</cp:coreProperties>
</file>