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sldIdLst>
    <p:sldId id="259" r:id="rId2"/>
    <p:sldId id="261" r:id="rId3"/>
    <p:sldId id="267" r:id="rId4"/>
    <p:sldId id="268" r:id="rId5"/>
    <p:sldId id="269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CA21A-C416-4328-BB80-A074ABE64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D1546-CFA0-446D-9C1A-5AA56B322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9C298-B007-4766-88BD-106BFF87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36151-776D-48C1-927F-E7ED768E4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E8D87-1577-4B5F-A181-8180C6F9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4161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DEE0-E08A-4778-8311-261793990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EF6F4-0EE3-423A-87DB-6F6A8CFD8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E785-7ED2-4AB4-B6FA-1C7F1F5F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0CEA8-96F2-433B-9BF5-04F845DF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DFAC7-0A2B-4062-AB64-43742E63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5811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40676C-4037-4B9C-B205-E26884A1C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4AEC4-C1E5-49E9-A7B0-9803354AA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4E7B7-31BA-4323-8E50-1A2BE549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62D09-61A5-4DE1-8BCE-1E05612B7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97DD1-51B3-4DC0-B3EF-93277B21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2751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62619-B3F8-40E6-BCA0-20E876EC7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D8760-AC24-4F63-B67D-83479D38E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91114-B891-492A-B266-25A2E7C3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994B8-E4A1-4E8F-B3A5-B5D21CE0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C7CBA-1B2C-4090-94A9-B2FDD10C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2097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24DD4-481D-4747-B2CB-86D14EDA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3D003-D37F-4DFD-8AF3-F713E932B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E8BB9-59DA-4F72-B264-DDB2EDFC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04E5A-8EA2-413D-BB8F-9E3DCF2F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D6E12-67C4-4EC4-B5A4-EEB2C2D4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3573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948F1-A41A-491E-B39A-100B5F39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E9C73-8869-47E4-AB75-4307677C5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6F8EE-9469-4BAB-A1EA-441269E5F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5FE97-797E-4AF6-9FA5-5F11932C7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0563C-0500-45D5-8CA4-BA7A9BD36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86839-48F2-420C-BE2C-5E7902012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189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63C47-4786-477B-8C56-FC76B215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CE021-3292-4E77-86BB-50EA1B606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CCA55D-FF21-45C6-BA38-CF65B71AD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5203D-5CB4-48EB-98C0-E7F73C0EC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0C84A-7D3E-4F98-8D43-E32806102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155CE8-4B31-4DB2-86BB-65FACADD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AC8193-F2B2-4D27-A26E-302C653B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F3F410-4D20-437A-A29B-8CB51D79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3072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12663-35FC-41D3-9212-C300C380E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C10AA-5A81-453D-A284-5191F5252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B15BBD-9E3C-46C4-B310-A83AADB6C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AE953-8E65-47EB-8C16-CDA6D33F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5835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371A4C-AAFD-4189-A7A9-EB429DE33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D9AB4-336F-42A5-A5B7-C5933288B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6DCF0-AD30-48A9-BCFA-1B168BC2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096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D2A3-35E9-4AA3-B8F4-201882128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0E885-CA19-4B61-A0A4-C58ED97B7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179EE-DF4F-481D-A00B-32DE829F8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35FD5-7AFA-4D6B-A57C-A854148B5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ADD5F-40FA-4FA5-82F9-6F806EA12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E31B2-E92C-492F-A10E-94A1A006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6835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D013-8190-4A19-BA21-DEBF72A6C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FE1C5E-13AD-4691-8719-91D39093C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E9B43-8DF2-4799-A215-12EE1BC01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7DE48-9376-4FDD-B483-654ED677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5FC40-6CC4-4E4C-97C3-9543306E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68826-3487-44F8-AF94-2A1B71D7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4504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452E3-6FA1-46FD-8A4B-10EA79C8B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A71D2-FCDF-4705-A738-F6FB9FDD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E9EB3-0BE3-4265-9276-5B891A8A0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5F72-447A-467B-A838-5EAB48C6F1FE}" type="datetimeFigureOut">
              <a:rPr lang="bg-BG" smtClean="0"/>
              <a:t>29.6.2021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D62A2-248A-45E0-97F6-975253470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1A62A-8501-4847-8A22-111636AD0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66B6-E96D-4994-8069-A03933F19B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5308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rgbClr val="0070C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524000" y="1392555"/>
            <a:ext cx="9144000" cy="511261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НАЦИОНАЛЕН ПЛАН ЗА ВЪЗСТАНОВЯВАНЕ И УСТОЙЧИВОСТ 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Стълб Иновативна България </a:t>
            </a:r>
            <a:b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Ключова област Образование и умения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3200" dirty="0"/>
          </a:p>
        </p:txBody>
      </p:sp>
      <p:pic>
        <p:nvPicPr>
          <p:cNvPr id="11" name="Picture 1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1524000" y="154104"/>
            <a:ext cx="2424545" cy="812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A5DEA7-5CE5-424D-85CE-F6BB6CBF3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90" y="112785"/>
            <a:ext cx="112471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0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rgbClr val="0070C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1524000" y="154104"/>
            <a:ext cx="2424545" cy="812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Subtitle 9"/>
          <p:cNvSpPr txBox="1">
            <a:spLocks/>
          </p:cNvSpPr>
          <p:nvPr/>
        </p:nvSpPr>
        <p:spPr>
          <a:xfrm>
            <a:off x="1524000" y="5866649"/>
            <a:ext cx="9144000" cy="87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g-BG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4D3946-1578-41C0-B4DE-83645896C6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90" y="112785"/>
            <a:ext cx="1124712" cy="106680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41F6456-F662-4BA9-8ED5-1507DAF99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78" y="1399275"/>
            <a:ext cx="10515600" cy="418112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C8E607-D913-4291-BDDF-49BBFE1E48BE}"/>
              </a:ext>
            </a:extLst>
          </p:cNvPr>
          <p:cNvSpPr/>
          <p:nvPr/>
        </p:nvSpPr>
        <p:spPr>
          <a:xfrm>
            <a:off x="1258431" y="1463045"/>
            <a:ext cx="9524245" cy="5382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</a:pP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България провежда комплексна образователна реформа, насочена към повишаване на качеството и обхвата на образованието и обучението. Постигнатото до момента развитие в тази област изисква продължаване и надграждане в отговор на предизвикателствата на бъдещето и за преодоляване на трудностите от пандемията от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В тази връзка бяха откроени няколко области, в които мерките да се изпълняват чрез средства от различни европейски инструменти като ПВУ, </a:t>
            </a:r>
            <a:r>
              <a:rPr lang="bg-BG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EU и бъдещата Програма „Образование“. Поради спецификите на различните инструменти чрез ПВУ ще се подпомогнат следните дейности, които съдействат за осъществяване на комплексната образователна реформа:</a:t>
            </a:r>
          </a:p>
          <a:p>
            <a:pPr indent="457200" algn="just">
              <a:lnSpc>
                <a:spcPct val="107000"/>
              </a:lnSpc>
            </a:pPr>
            <a:endParaRPr lang="bg-B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bg-BG" b="1" dirty="0"/>
              <a:t>Програма „</a:t>
            </a:r>
            <a:r>
              <a:rPr lang="bg-BG" b="1" i="1" dirty="0"/>
              <a:t>Създаване на национална STEM среда за умения на утрешния ден</a:t>
            </a:r>
            <a:r>
              <a:rPr lang="bg-BG" b="1" dirty="0"/>
              <a:t>“</a:t>
            </a:r>
          </a:p>
          <a:p>
            <a:pPr algn="just">
              <a:lnSpc>
                <a:spcPct val="107000"/>
              </a:lnSpc>
            </a:pPr>
            <a:endParaRPr lang="en-US" dirty="0"/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bg-BG" b="1" dirty="0"/>
              <a:t>Програма „</a:t>
            </a:r>
            <a:r>
              <a:rPr lang="bg-BG" b="1" i="1" dirty="0"/>
              <a:t>Модернизиране на образователните институции за по-привлекателна и качествена среда за учене и иновации</a:t>
            </a:r>
            <a:r>
              <a:rPr lang="bg-BG" b="1" dirty="0"/>
              <a:t>“</a:t>
            </a:r>
          </a:p>
          <a:p>
            <a:pPr algn="just">
              <a:lnSpc>
                <a:spcPct val="107000"/>
              </a:lnSpc>
            </a:pPr>
            <a:endParaRPr lang="bg-BG" b="1" dirty="0"/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bg-BG" b="1" dirty="0"/>
              <a:t>Програма „</a:t>
            </a:r>
            <a:r>
              <a:rPr lang="bg-BG" b="1" i="1" dirty="0"/>
              <a:t>Изграждане на центрове за личностно развитие на ученици и младежи в подкрепа на устойчивото възстановяване на общините</a:t>
            </a:r>
            <a:r>
              <a:rPr lang="bg-BG" b="1" dirty="0"/>
              <a:t>“</a:t>
            </a:r>
            <a:endParaRPr lang="en-US" dirty="0"/>
          </a:p>
          <a:p>
            <a:pPr indent="457200" algn="just">
              <a:lnSpc>
                <a:spcPct val="107000"/>
              </a:lnSpc>
            </a:pPr>
            <a:endParaRPr lang="en-US" dirty="0"/>
          </a:p>
          <a:p>
            <a:pPr indent="457200" algn="just">
              <a:lnSpc>
                <a:spcPct val="107000"/>
              </a:lnSpc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25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rgbClr val="0070C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78" y="1399275"/>
            <a:ext cx="10515600" cy="51282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bg-BG" sz="1800" b="1" u="sng" dirty="0"/>
              <a:t>Програма „</a:t>
            </a:r>
            <a:r>
              <a:rPr lang="bg-BG" sz="1800" b="1" i="1" u="sng" dirty="0"/>
              <a:t>Създаване на национална STEM среда за умения на утрешния ден</a:t>
            </a:r>
            <a:r>
              <a:rPr lang="bg-BG" sz="1800" b="1" u="sng" dirty="0"/>
              <a:t>“</a:t>
            </a:r>
          </a:p>
          <a:p>
            <a:pPr marL="0" indent="0">
              <a:buNone/>
            </a:pPr>
            <a:r>
              <a:rPr lang="ru-RU" sz="1200" dirty="0"/>
              <a:t>STEM </a:t>
            </a:r>
            <a:r>
              <a:rPr lang="ru-RU" sz="1200" dirty="0" err="1"/>
              <a:t>училищната</a:t>
            </a:r>
            <a:r>
              <a:rPr lang="ru-RU" sz="1200" dirty="0"/>
              <a:t> среда </a:t>
            </a:r>
            <a:r>
              <a:rPr lang="ru-RU" sz="1200" dirty="0" err="1"/>
              <a:t>включва</a:t>
            </a:r>
            <a:r>
              <a:rPr lang="ru-RU" sz="1200" dirty="0"/>
              <a:t> </a:t>
            </a:r>
            <a:r>
              <a:rPr lang="ru-RU" sz="1200" dirty="0" err="1"/>
              <a:t>цялостни</a:t>
            </a:r>
            <a:r>
              <a:rPr lang="ru-RU" sz="1200" dirty="0"/>
              <a:t> </a:t>
            </a:r>
            <a:r>
              <a:rPr lang="ru-RU" sz="1200" dirty="0" err="1"/>
              <a:t>интериорни</a:t>
            </a:r>
            <a:r>
              <a:rPr lang="ru-RU" sz="1200" dirty="0"/>
              <a:t> решения в </a:t>
            </a:r>
            <a:r>
              <a:rPr lang="ru-RU" sz="1200" dirty="0" err="1"/>
              <a:t>училищата</a:t>
            </a:r>
            <a:r>
              <a:rPr lang="ru-RU" sz="1200" dirty="0"/>
              <a:t>,  </a:t>
            </a:r>
            <a:r>
              <a:rPr lang="ru-RU" sz="1200" dirty="0" err="1"/>
              <a:t>съвременно</a:t>
            </a:r>
            <a:r>
              <a:rPr lang="ru-RU" sz="1200" dirty="0"/>
              <a:t> </a:t>
            </a:r>
            <a:r>
              <a:rPr lang="ru-RU" sz="1200" dirty="0" err="1"/>
              <a:t>оборудване</a:t>
            </a:r>
            <a:r>
              <a:rPr lang="ru-RU" sz="1200" dirty="0"/>
              <a:t>, </a:t>
            </a:r>
            <a:r>
              <a:rPr lang="ru-RU" sz="1200" dirty="0" err="1"/>
              <a:t>обучителна</a:t>
            </a:r>
            <a:r>
              <a:rPr lang="ru-RU" sz="1200" dirty="0"/>
              <a:t> техника и практически занимания. </a:t>
            </a:r>
            <a:r>
              <a:rPr lang="ru-RU" sz="1200" dirty="0" err="1"/>
              <a:t>Крайната</a:t>
            </a:r>
            <a:r>
              <a:rPr lang="ru-RU" sz="1200" dirty="0"/>
              <a:t> цел на проекта е </a:t>
            </a:r>
            <a:r>
              <a:rPr lang="ru-RU" sz="1200" dirty="0" err="1"/>
              <a:t>осигуряване</a:t>
            </a:r>
            <a:r>
              <a:rPr lang="ru-RU" sz="1200" dirty="0"/>
              <a:t> на благоприятна, </a:t>
            </a:r>
            <a:r>
              <a:rPr lang="ru-RU" sz="1200" dirty="0" err="1"/>
              <a:t>привлекателна</a:t>
            </a:r>
            <a:r>
              <a:rPr lang="ru-RU" sz="1200" dirty="0"/>
              <a:t> и </a:t>
            </a:r>
            <a:r>
              <a:rPr lang="ru-RU" sz="1200" dirty="0" err="1"/>
              <a:t>приобщаваща</a:t>
            </a:r>
            <a:r>
              <a:rPr lang="ru-RU" sz="1200" dirty="0"/>
              <a:t> </a:t>
            </a:r>
            <a:r>
              <a:rPr lang="ru-RU" sz="1200" dirty="0" err="1"/>
              <a:t>образователна</a:t>
            </a:r>
            <a:r>
              <a:rPr lang="ru-RU" sz="1200" dirty="0"/>
              <a:t> среда, в </a:t>
            </a:r>
            <a:r>
              <a:rPr lang="ru-RU" sz="1200" dirty="0" err="1"/>
              <a:t>която</a:t>
            </a:r>
            <a:r>
              <a:rPr lang="ru-RU" sz="1200" dirty="0"/>
              <a:t> с </a:t>
            </a:r>
            <a:r>
              <a:rPr lang="ru-RU" sz="1200" dirty="0" err="1"/>
              <a:t>помощта</a:t>
            </a:r>
            <a:r>
              <a:rPr lang="ru-RU" sz="1200" dirty="0"/>
              <a:t> на </a:t>
            </a:r>
            <a:r>
              <a:rPr lang="ru-RU" sz="1200" dirty="0" err="1"/>
              <a:t>съвременните</a:t>
            </a:r>
            <a:r>
              <a:rPr lang="ru-RU" sz="1200" dirty="0"/>
              <a:t> технологии да се </a:t>
            </a:r>
            <a:r>
              <a:rPr lang="ru-RU" sz="1200" dirty="0" err="1"/>
              <a:t>повишава</a:t>
            </a:r>
            <a:r>
              <a:rPr lang="ru-RU" sz="1200" dirty="0"/>
              <a:t> </a:t>
            </a:r>
            <a:r>
              <a:rPr lang="ru-RU" sz="1200" dirty="0" err="1"/>
              <a:t>интересът</a:t>
            </a:r>
            <a:r>
              <a:rPr lang="ru-RU" sz="1200" dirty="0"/>
              <a:t> </a:t>
            </a:r>
            <a:r>
              <a:rPr lang="ru-RU" sz="1200" dirty="0" err="1"/>
              <a:t>към</a:t>
            </a:r>
            <a:r>
              <a:rPr lang="ru-RU" sz="1200" dirty="0"/>
              <a:t> </a:t>
            </a:r>
            <a:r>
              <a:rPr lang="ru-RU" sz="1200" dirty="0" err="1"/>
              <a:t>науките</a:t>
            </a:r>
            <a:r>
              <a:rPr lang="ru-RU" sz="1200" dirty="0"/>
              <a:t> и </a:t>
            </a:r>
            <a:r>
              <a:rPr lang="ru-RU" sz="1200" dirty="0" err="1"/>
              <a:t>научните</a:t>
            </a:r>
            <a:r>
              <a:rPr lang="ru-RU" sz="1200" dirty="0"/>
              <a:t> </a:t>
            </a:r>
            <a:r>
              <a:rPr lang="ru-RU" sz="1200" dirty="0" err="1"/>
              <a:t>изследвания</a:t>
            </a:r>
            <a:r>
              <a:rPr lang="ru-RU" sz="1200" dirty="0"/>
              <a:t> </a:t>
            </a:r>
            <a:r>
              <a:rPr lang="ru-RU" sz="1200" dirty="0" err="1"/>
              <a:t>във</a:t>
            </a:r>
            <a:r>
              <a:rPr lang="ru-RU" sz="1200" dirty="0"/>
              <a:t> </a:t>
            </a:r>
            <a:r>
              <a:rPr lang="ru-RU" sz="1200" dirty="0" err="1"/>
              <a:t>всички</a:t>
            </a:r>
            <a:r>
              <a:rPr lang="ru-RU" sz="1200" dirty="0"/>
              <a:t> училища в </a:t>
            </a:r>
            <a:r>
              <a:rPr lang="ru-RU" sz="1200" dirty="0" err="1"/>
              <a:t>Република</a:t>
            </a:r>
            <a:r>
              <a:rPr lang="ru-RU" sz="1200" dirty="0"/>
              <a:t> </a:t>
            </a:r>
            <a:r>
              <a:rPr lang="ru-RU" sz="1200" dirty="0" err="1"/>
              <a:t>България</a:t>
            </a:r>
            <a:r>
              <a:rPr lang="ru-RU" sz="1200" dirty="0"/>
              <a:t>. </a:t>
            </a:r>
            <a:r>
              <a:rPr lang="ru-RU" sz="1200" dirty="0" err="1"/>
              <a:t>Програмата</a:t>
            </a:r>
            <a:r>
              <a:rPr lang="ru-RU" sz="1200" dirty="0"/>
              <a:t> </a:t>
            </a:r>
            <a:r>
              <a:rPr lang="ru-RU" sz="1200" dirty="0" err="1"/>
              <a:t>предвижда</a:t>
            </a:r>
            <a:r>
              <a:rPr lang="ru-RU" sz="1200" dirty="0"/>
              <a:t>:</a:t>
            </a:r>
            <a:endParaRPr lang="bg-BG" sz="1200" dirty="0"/>
          </a:p>
          <a:p>
            <a:r>
              <a:rPr lang="bg-BG" sz="1200" b="1" dirty="0"/>
              <a:t>Изграждане на Национален STEM център </a:t>
            </a:r>
            <a:r>
              <a:rPr lang="bg-BG" sz="1200" dirty="0"/>
              <a:t>с функции на централизирано звено на разработване и апробиране на интегрирано съдържание, модели, методики и инструментариум в подкрепа на STEM обучението, както за учители, така и за ученици и студенти; координация, управление и мониторинг; осигуряване на съвременна база, включително лабораторна среда за подготовка и обучение на олимпийските отбори на страната, както и създаването на стандарти за качество и повишаване и измервани на резултати от обучението. </a:t>
            </a:r>
            <a:endParaRPr lang="en-US" sz="1200" dirty="0"/>
          </a:p>
          <a:p>
            <a:r>
              <a:rPr lang="bg-BG" sz="1200" b="1" dirty="0"/>
              <a:t>Създаване на 3  Регионални STEM центъра </a:t>
            </a:r>
            <a:r>
              <a:rPr lang="bg-BG" sz="1200" dirty="0"/>
              <a:t>с функции на научно-изследователски пространства, осигуряващи равен достъп до съвременно обучение и STEM мислене на уязвими групи, както и ученици с различно ниво на интересни в творческите индустрии и приложните науки. </a:t>
            </a:r>
            <a:endParaRPr lang="en-US" sz="1200" dirty="0" smtClean="0"/>
          </a:p>
          <a:p>
            <a:r>
              <a:rPr lang="bg-BG" sz="1200" b="1" dirty="0" smtClean="0"/>
              <a:t>Създаване </a:t>
            </a:r>
            <a:r>
              <a:rPr lang="bg-BG" sz="1200" b="1" dirty="0"/>
              <a:t>на над 2240 училищни STEM центъра в цялата страна</a:t>
            </a:r>
            <a:r>
              <a:rPr lang="bg-BG" sz="1200" dirty="0"/>
              <a:t>, включващи лаборатории, зали за роботика, приложно програмиране и пространства за електронно съдържание, съвременни дигитални работилници и други обучителни пространства с условия за експериментална работа за прилагане на теоретичните знания в реална среда; с мотивиращи технологии за учене чрез правене и добиване на знания с добавена виртуална реалност, развитие на предприемачески проекти със социална, цифрова (дигитална), зелена, технологична, научно-изследователска и приложна, културна и творческа насоченост и др.</a:t>
            </a:r>
            <a:endParaRPr lang="en-US" sz="1200" dirty="0"/>
          </a:p>
          <a:p>
            <a:pPr marL="0" indent="0">
              <a:buNone/>
            </a:pPr>
            <a:r>
              <a:rPr lang="bg-BG" sz="1200" dirty="0"/>
              <a:t>В рамките на програмата ще бъде осигурен достъп до качествено образование и обучение на широк кръг лица: </a:t>
            </a:r>
          </a:p>
          <a:p>
            <a:r>
              <a:rPr lang="bg-BG" sz="1200" dirty="0"/>
              <a:t>Ученици от 1 до 12 клас, младежи, както и хора участващи в учене през целия живот. В резултат на проекта ще се достигне и до </a:t>
            </a:r>
            <a:r>
              <a:rPr lang="bg-BG" sz="1200" b="1" dirty="0"/>
              <a:t>над 500 000 ученика</a:t>
            </a:r>
            <a:r>
              <a:rPr lang="bg-BG" sz="1200" dirty="0"/>
              <a:t>.</a:t>
            </a:r>
          </a:p>
          <a:p>
            <a:r>
              <a:rPr lang="bg-BG" sz="1200" b="1" dirty="0"/>
              <a:t>Над 50 000 учители </a:t>
            </a:r>
            <a:r>
              <a:rPr lang="bg-BG" sz="1200" dirty="0"/>
              <a:t>ще получат обучение за преподаване по STEM методиката. </a:t>
            </a:r>
          </a:p>
          <a:p>
            <a:pPr marL="0" indent="0">
              <a:buNone/>
            </a:pPr>
            <a:r>
              <a:rPr lang="bg-BG" sz="1200" b="1" dirty="0"/>
              <a:t>Индикативният размер на необходимите за тази цел средства е 480,1 млн. лв. без </a:t>
            </a:r>
            <a:r>
              <a:rPr lang="bg-BG" sz="1200" b="1" dirty="0" smtClean="0"/>
              <a:t>ДДС</a:t>
            </a:r>
            <a:r>
              <a:rPr lang="bg-BG" sz="1200" b="1" dirty="0" smtClean="0"/>
              <a:t>.</a:t>
            </a:r>
            <a:endParaRPr lang="bg-BG" sz="1200" b="1" u="sng" dirty="0"/>
          </a:p>
          <a:p>
            <a:pPr marL="0" indent="0" algn="just">
              <a:lnSpc>
                <a:spcPct val="107000"/>
              </a:lnSpc>
              <a:buNone/>
            </a:pPr>
            <a:endParaRPr lang="bg-BG" sz="1800" b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1524000" y="154104"/>
            <a:ext cx="2424545" cy="812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Subtitle 9"/>
          <p:cNvSpPr txBox="1">
            <a:spLocks/>
          </p:cNvSpPr>
          <p:nvPr/>
        </p:nvSpPr>
        <p:spPr>
          <a:xfrm>
            <a:off x="1524000" y="5866649"/>
            <a:ext cx="9144000" cy="87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g-BG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4D3946-1578-41C0-B4DE-83645896C6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90" y="112785"/>
            <a:ext cx="112471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1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rgbClr val="0070C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78" y="1399275"/>
            <a:ext cx="10515600" cy="49562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bg-BG" sz="1800" b="1" u="sng" dirty="0"/>
              <a:t>Програма „</a:t>
            </a:r>
            <a:r>
              <a:rPr lang="bg-BG" sz="1800" b="1" i="1" u="sng" dirty="0"/>
              <a:t>Модернизиране на образователните институции за по-привлекателна и качествена среда за учене и иновации</a:t>
            </a:r>
            <a:r>
              <a:rPr lang="bg-BG" sz="1800" b="1" u="sng" dirty="0"/>
              <a:t>“</a:t>
            </a:r>
          </a:p>
          <a:p>
            <a:pPr marL="0" indent="0">
              <a:buNone/>
            </a:pPr>
            <a:r>
              <a:rPr lang="ru-RU" sz="1200" dirty="0" err="1"/>
              <a:t>Целта</a:t>
            </a:r>
            <a:r>
              <a:rPr lang="ru-RU" sz="1200" dirty="0"/>
              <a:t> на </a:t>
            </a:r>
            <a:r>
              <a:rPr lang="ru-RU" sz="1200" dirty="0" err="1"/>
              <a:t>програмата</a:t>
            </a:r>
            <a:r>
              <a:rPr lang="ru-RU" sz="1200" dirty="0"/>
              <a:t> е </a:t>
            </a:r>
            <a:r>
              <a:rPr lang="ru-RU" sz="1200" dirty="0" err="1"/>
              <a:t>създаване</a:t>
            </a:r>
            <a:r>
              <a:rPr lang="ru-RU" sz="1200" dirty="0"/>
              <a:t> на условия за равен </a:t>
            </a:r>
            <a:r>
              <a:rPr lang="ru-RU" sz="1200" dirty="0" err="1"/>
              <a:t>достъп</a:t>
            </a:r>
            <a:r>
              <a:rPr lang="ru-RU" sz="1200" dirty="0"/>
              <a:t> до образование чрез </a:t>
            </a:r>
            <a:r>
              <a:rPr lang="ru-RU" sz="1200" dirty="0" err="1"/>
              <a:t>изграждане</a:t>
            </a:r>
            <a:r>
              <a:rPr lang="ru-RU" sz="1200" dirty="0"/>
              <a:t> на благоприятна, </a:t>
            </a:r>
            <a:r>
              <a:rPr lang="ru-RU" sz="1200" dirty="0" err="1"/>
              <a:t>включваща</a:t>
            </a:r>
            <a:r>
              <a:rPr lang="ru-RU" sz="1200" dirty="0"/>
              <a:t>, </a:t>
            </a:r>
            <a:r>
              <a:rPr lang="ru-RU" sz="1200" dirty="0" err="1"/>
              <a:t>иновативна</a:t>
            </a:r>
            <a:r>
              <a:rPr lang="ru-RU" sz="1200" dirty="0"/>
              <a:t>, </a:t>
            </a:r>
            <a:r>
              <a:rPr lang="ru-RU" sz="1200" dirty="0" err="1"/>
              <a:t>подкрепяща</a:t>
            </a:r>
            <a:r>
              <a:rPr lang="ru-RU" sz="1200" dirty="0"/>
              <a:t> и </a:t>
            </a:r>
            <a:r>
              <a:rPr lang="ru-RU" sz="1200" dirty="0" err="1"/>
              <a:t>мотивираща</a:t>
            </a:r>
            <a:r>
              <a:rPr lang="ru-RU" sz="1200" dirty="0"/>
              <a:t> </a:t>
            </a:r>
            <a:r>
              <a:rPr lang="ru-RU" sz="1200" dirty="0" err="1"/>
              <a:t>образователна</a:t>
            </a:r>
            <a:r>
              <a:rPr lang="ru-RU" sz="1200" dirty="0"/>
              <a:t> среда. </a:t>
            </a:r>
            <a:r>
              <a:rPr lang="ru-RU" sz="1200" dirty="0" err="1"/>
              <a:t>Дейностите</a:t>
            </a:r>
            <a:r>
              <a:rPr lang="ru-RU" sz="1200" dirty="0"/>
              <a:t> </a:t>
            </a:r>
            <a:r>
              <a:rPr lang="ru-RU" sz="1200" dirty="0" err="1"/>
              <a:t>са</a:t>
            </a:r>
            <a:r>
              <a:rPr lang="ru-RU" sz="1200" dirty="0"/>
              <a:t> </a:t>
            </a:r>
            <a:r>
              <a:rPr lang="ru-RU" sz="1200" dirty="0" err="1"/>
              <a:t>саниране</a:t>
            </a:r>
            <a:r>
              <a:rPr lang="ru-RU" sz="1200" dirty="0"/>
              <a:t>, ремонт, </a:t>
            </a:r>
            <a:r>
              <a:rPr lang="ru-RU" sz="1200" dirty="0" err="1"/>
              <a:t>изграждане</a:t>
            </a:r>
            <a:r>
              <a:rPr lang="ru-RU" sz="1200" dirty="0"/>
              <a:t> на </a:t>
            </a:r>
            <a:r>
              <a:rPr lang="ru-RU" sz="1200" dirty="0" err="1"/>
              <a:t>инсталации</a:t>
            </a:r>
            <a:r>
              <a:rPr lang="ru-RU" sz="1200" dirty="0"/>
              <a:t> за </a:t>
            </a:r>
            <a:r>
              <a:rPr lang="ru-RU" sz="1200" dirty="0" err="1"/>
              <a:t>използване</a:t>
            </a:r>
            <a:r>
              <a:rPr lang="ru-RU" sz="1200" dirty="0"/>
              <a:t> на </a:t>
            </a:r>
            <a:r>
              <a:rPr lang="ru-RU" sz="1200" dirty="0" err="1"/>
              <a:t>алтернативни</a:t>
            </a:r>
            <a:r>
              <a:rPr lang="ru-RU" sz="1200" dirty="0"/>
              <a:t> </a:t>
            </a:r>
            <a:r>
              <a:rPr lang="ru-RU" sz="1200" dirty="0" err="1"/>
              <a:t>източници</a:t>
            </a:r>
            <a:r>
              <a:rPr lang="ru-RU" sz="1200" dirty="0"/>
              <a:t> на </a:t>
            </a:r>
            <a:r>
              <a:rPr lang="ru-RU" sz="1200" dirty="0" err="1"/>
              <a:t>енергия</a:t>
            </a:r>
            <a:r>
              <a:rPr lang="ru-RU" sz="1200" dirty="0"/>
              <a:t>, отопление, </a:t>
            </a:r>
            <a:r>
              <a:rPr lang="ru-RU" sz="1200" dirty="0" err="1"/>
              <a:t>вентилация</a:t>
            </a:r>
            <a:r>
              <a:rPr lang="ru-RU" sz="1200" dirty="0"/>
              <a:t>, </a:t>
            </a:r>
            <a:r>
              <a:rPr lang="ru-RU" sz="1200" dirty="0" err="1"/>
              <a:t>охлаждане</a:t>
            </a:r>
            <a:r>
              <a:rPr lang="ru-RU" sz="1200" dirty="0"/>
              <a:t> и </a:t>
            </a:r>
            <a:r>
              <a:rPr lang="ru-RU" sz="1200" dirty="0" err="1"/>
              <a:t>други</a:t>
            </a:r>
            <a:r>
              <a:rPr lang="ru-RU" sz="1200" dirty="0"/>
              <a:t> </a:t>
            </a:r>
            <a:r>
              <a:rPr lang="ru-RU" sz="1200" dirty="0" err="1"/>
              <a:t>ремонтни</a:t>
            </a:r>
            <a:r>
              <a:rPr lang="ru-RU" sz="1200" dirty="0"/>
              <a:t> </a:t>
            </a:r>
            <a:r>
              <a:rPr lang="ru-RU" sz="1200" dirty="0" err="1"/>
              <a:t>дейности</a:t>
            </a:r>
            <a:r>
              <a:rPr lang="ru-RU" sz="1200" dirty="0"/>
              <a:t>, </a:t>
            </a:r>
            <a:r>
              <a:rPr lang="ru-RU" sz="1200" dirty="0" err="1"/>
              <a:t>както</a:t>
            </a:r>
            <a:r>
              <a:rPr lang="ru-RU" sz="1200" dirty="0"/>
              <a:t> и </a:t>
            </a:r>
            <a:r>
              <a:rPr lang="ru-RU" sz="1200" dirty="0" err="1"/>
              <a:t>закупуване</a:t>
            </a:r>
            <a:r>
              <a:rPr lang="ru-RU" sz="1200" dirty="0"/>
              <a:t> на </a:t>
            </a:r>
            <a:r>
              <a:rPr lang="ru-RU" sz="1200" dirty="0" err="1"/>
              <a:t>необходимите</a:t>
            </a:r>
            <a:r>
              <a:rPr lang="ru-RU" sz="1200" dirty="0"/>
              <a:t> </a:t>
            </a:r>
            <a:r>
              <a:rPr lang="ru-RU" sz="1200" dirty="0" err="1"/>
              <a:t>обзавеждане</a:t>
            </a:r>
            <a:r>
              <a:rPr lang="ru-RU" sz="1200" dirty="0"/>
              <a:t> и </a:t>
            </a:r>
            <a:r>
              <a:rPr lang="ru-RU" sz="1200" dirty="0" err="1"/>
              <a:t>оборудване</a:t>
            </a:r>
            <a:r>
              <a:rPr lang="ru-RU" sz="1200" dirty="0"/>
              <a:t> за </a:t>
            </a:r>
            <a:r>
              <a:rPr lang="ru-RU" sz="1200" dirty="0" err="1"/>
              <a:t>осигуряване</a:t>
            </a:r>
            <a:r>
              <a:rPr lang="ru-RU" sz="1200" dirty="0"/>
              <a:t> на </a:t>
            </a:r>
            <a:r>
              <a:rPr lang="ru-RU" sz="1200" dirty="0" err="1"/>
              <a:t>цялостен</a:t>
            </a:r>
            <a:r>
              <a:rPr lang="ru-RU" sz="1200" dirty="0"/>
              <a:t> </a:t>
            </a:r>
            <a:r>
              <a:rPr lang="ru-RU" sz="1200" dirty="0" err="1"/>
              <a:t>обновен</a:t>
            </a:r>
            <a:r>
              <a:rPr lang="ru-RU" sz="1200" dirty="0"/>
              <a:t> облик на </a:t>
            </a:r>
            <a:r>
              <a:rPr lang="ru-RU" sz="1200" dirty="0" err="1"/>
              <a:t>образователните</a:t>
            </a:r>
            <a:r>
              <a:rPr lang="ru-RU" sz="1200" dirty="0"/>
              <a:t> институции. В </a:t>
            </a:r>
            <a:r>
              <a:rPr lang="ru-RU" sz="1200" dirty="0" err="1"/>
              <a:t>рамките</a:t>
            </a:r>
            <a:r>
              <a:rPr lang="ru-RU" sz="1200" dirty="0"/>
              <a:t> на </a:t>
            </a:r>
            <a:r>
              <a:rPr lang="ru-RU" sz="1200" dirty="0" err="1"/>
              <a:t>програмата</a:t>
            </a:r>
            <a:r>
              <a:rPr lang="ru-RU" sz="1200" dirty="0"/>
              <a:t> </a:t>
            </a:r>
            <a:r>
              <a:rPr lang="ru-RU" sz="1200" dirty="0" err="1"/>
              <a:t>влизат</a:t>
            </a:r>
            <a:r>
              <a:rPr lang="ru-RU" sz="1200" dirty="0"/>
              <a:t>:</a:t>
            </a:r>
            <a:endParaRPr lang="bg-BG" sz="1200" dirty="0"/>
          </a:p>
          <a:p>
            <a:r>
              <a:rPr lang="ru-RU" sz="1200" b="1" dirty="0" err="1"/>
              <a:t>Придобиване</a:t>
            </a:r>
            <a:r>
              <a:rPr lang="ru-RU" sz="1200" b="1" dirty="0"/>
              <a:t> на </a:t>
            </a:r>
            <a:r>
              <a:rPr lang="ru-RU" sz="1200" b="1" dirty="0" err="1"/>
              <a:t>цялостен</a:t>
            </a:r>
            <a:r>
              <a:rPr lang="ru-RU" sz="1200" b="1" dirty="0"/>
              <a:t> </a:t>
            </a:r>
            <a:r>
              <a:rPr lang="ru-RU" sz="1200" b="1" dirty="0" err="1"/>
              <a:t>обновен</a:t>
            </a:r>
            <a:r>
              <a:rPr lang="ru-RU" sz="1200" b="1" dirty="0"/>
              <a:t> облик </a:t>
            </a:r>
            <a:r>
              <a:rPr lang="ru-RU" sz="1200" dirty="0"/>
              <a:t>на </a:t>
            </a:r>
            <a:r>
              <a:rPr lang="ru-RU" sz="1200" dirty="0" err="1"/>
              <a:t>образователните</a:t>
            </a:r>
            <a:r>
              <a:rPr lang="ru-RU" sz="1200" dirty="0"/>
              <a:t> институции – </a:t>
            </a:r>
            <a:r>
              <a:rPr lang="ru-RU" sz="1200" b="1" dirty="0"/>
              <a:t>73 детски </a:t>
            </a:r>
            <a:r>
              <a:rPr lang="ru-RU" sz="1200" b="1" dirty="0" err="1"/>
              <a:t>градини</a:t>
            </a:r>
            <a:r>
              <a:rPr lang="ru-RU" sz="1200" b="1" dirty="0"/>
              <a:t> и 94 училища</a:t>
            </a:r>
            <a:r>
              <a:rPr lang="ru-RU" sz="1200" dirty="0"/>
              <a:t>. </a:t>
            </a:r>
          </a:p>
          <a:p>
            <a:r>
              <a:rPr lang="ru-RU" sz="1200" dirty="0"/>
              <a:t>От </a:t>
            </a:r>
            <a:r>
              <a:rPr lang="ru-RU" sz="1200" dirty="0" err="1"/>
              <a:t>тези</a:t>
            </a:r>
            <a:r>
              <a:rPr lang="ru-RU" sz="1200" dirty="0"/>
              <a:t> училища </a:t>
            </a:r>
            <a:r>
              <a:rPr lang="ru-RU" sz="1200" b="1" dirty="0"/>
              <a:t>24  гимназии </a:t>
            </a:r>
            <a:r>
              <a:rPr lang="ru-RU" sz="1200" b="1" dirty="0" err="1"/>
              <a:t>ще</a:t>
            </a:r>
            <a:r>
              <a:rPr lang="ru-RU" sz="1200" b="1" dirty="0"/>
              <a:t> се </a:t>
            </a:r>
            <a:r>
              <a:rPr lang="ru-RU" sz="1200" b="1" dirty="0" err="1"/>
              <a:t>превърнат</a:t>
            </a:r>
            <a:r>
              <a:rPr lang="ru-RU" sz="1200" b="1" dirty="0"/>
              <a:t> в </a:t>
            </a:r>
            <a:r>
              <a:rPr lang="ru-RU" sz="1200" b="1" dirty="0" err="1"/>
              <a:t>Центрове</a:t>
            </a:r>
            <a:r>
              <a:rPr lang="ru-RU" sz="1200" b="1" dirty="0"/>
              <a:t> за </a:t>
            </a:r>
            <a:r>
              <a:rPr lang="ru-RU" sz="1200" b="1" dirty="0" err="1"/>
              <a:t>професионални</a:t>
            </a:r>
            <a:r>
              <a:rPr lang="ru-RU" sz="1200" b="1" dirty="0"/>
              <a:t> умения </a:t>
            </a:r>
            <a:r>
              <a:rPr lang="ru-RU" sz="1200" dirty="0"/>
              <a:t>- </a:t>
            </a:r>
            <a:r>
              <a:rPr lang="ru-RU" sz="1200" dirty="0" err="1"/>
              <a:t>интердисциплинарна</a:t>
            </a:r>
            <a:r>
              <a:rPr lang="ru-RU" sz="1200" dirty="0"/>
              <a:t>, комплексна </a:t>
            </a:r>
            <a:r>
              <a:rPr lang="ru-RU" sz="1200" dirty="0" err="1"/>
              <a:t>учебна</a:t>
            </a:r>
            <a:r>
              <a:rPr lang="ru-RU" sz="1200" dirty="0"/>
              <a:t> среда с фокус </a:t>
            </a:r>
            <a:r>
              <a:rPr lang="ru-RU" sz="1200" dirty="0" err="1"/>
              <a:t>дигитализация</a:t>
            </a:r>
            <a:r>
              <a:rPr lang="ru-RU" sz="1200" dirty="0"/>
              <a:t> и зелени технологии. Акцент </a:t>
            </a:r>
            <a:r>
              <a:rPr lang="ru-RU" sz="1200" dirty="0" err="1"/>
              <a:t>ще</a:t>
            </a:r>
            <a:r>
              <a:rPr lang="ru-RU" sz="1200" dirty="0"/>
              <a:t> </a:t>
            </a:r>
            <a:r>
              <a:rPr lang="ru-RU" sz="1200" dirty="0" err="1"/>
              <a:t>бъде</a:t>
            </a:r>
            <a:r>
              <a:rPr lang="ru-RU" sz="1200" dirty="0"/>
              <a:t> </a:t>
            </a:r>
            <a:r>
              <a:rPr lang="ru-RU" sz="1200" dirty="0" err="1"/>
              <a:t>поставен</a:t>
            </a:r>
            <a:r>
              <a:rPr lang="ru-RU" sz="1200" dirty="0"/>
              <a:t> на </a:t>
            </a:r>
            <a:r>
              <a:rPr lang="ru-RU" sz="1200" dirty="0" err="1"/>
              <a:t>обвързаността</a:t>
            </a:r>
            <a:r>
              <a:rPr lang="ru-RU" sz="1200" dirty="0"/>
              <a:t> с </a:t>
            </a:r>
            <a:r>
              <a:rPr lang="ru-RU" sz="1200" dirty="0" err="1"/>
              <a:t>интелигентната</a:t>
            </a:r>
            <a:r>
              <a:rPr lang="ru-RU" sz="1200" dirty="0"/>
              <a:t> специализация и на </a:t>
            </a:r>
            <a:r>
              <a:rPr lang="ru-RU" sz="1200" dirty="0" err="1"/>
              <a:t>надграждането</a:t>
            </a:r>
            <a:r>
              <a:rPr lang="ru-RU" sz="1200" dirty="0"/>
              <a:t> на </a:t>
            </a:r>
            <a:r>
              <a:rPr lang="ru-RU" sz="1200" dirty="0" err="1"/>
              <a:t>традиционни</a:t>
            </a:r>
            <a:r>
              <a:rPr lang="ru-RU" sz="1200" dirty="0"/>
              <a:t> отрасли (транспорт, </a:t>
            </a:r>
            <a:r>
              <a:rPr lang="ru-RU" sz="1200" dirty="0" err="1"/>
              <a:t>селско</a:t>
            </a:r>
            <a:r>
              <a:rPr lang="ru-RU" sz="1200" dirty="0"/>
              <a:t> </a:t>
            </a:r>
            <a:r>
              <a:rPr lang="ru-RU" sz="1200" dirty="0" err="1"/>
              <a:t>стопанство</a:t>
            </a:r>
            <a:r>
              <a:rPr lang="ru-RU" sz="1200" dirty="0"/>
              <a:t>, </a:t>
            </a:r>
            <a:r>
              <a:rPr lang="ru-RU" sz="1200" dirty="0" err="1"/>
              <a:t>преработваща</a:t>
            </a:r>
            <a:r>
              <a:rPr lang="ru-RU" sz="1200" dirty="0"/>
              <a:t> индустрия и др.) за </a:t>
            </a:r>
            <a:r>
              <a:rPr lang="ru-RU" sz="1200" dirty="0" err="1"/>
              <a:t>дигитална</a:t>
            </a:r>
            <a:r>
              <a:rPr lang="ru-RU" sz="1200" dirty="0"/>
              <a:t> и зелена трансформация и </a:t>
            </a:r>
            <a:r>
              <a:rPr lang="ru-RU" sz="1200" dirty="0" err="1"/>
              <a:t>подпомагането</a:t>
            </a:r>
            <a:r>
              <a:rPr lang="ru-RU" sz="1200" dirty="0"/>
              <a:t> на </a:t>
            </a:r>
            <a:r>
              <a:rPr lang="ru-RU" sz="1200" dirty="0" err="1"/>
              <a:t>нововъзникващи</a:t>
            </a:r>
            <a:r>
              <a:rPr lang="ru-RU" sz="1200" dirty="0"/>
              <a:t> производства – напр. </a:t>
            </a:r>
            <a:r>
              <a:rPr lang="ru-RU" sz="1200" i="1" dirty="0"/>
              <a:t>„зелена </a:t>
            </a:r>
            <a:r>
              <a:rPr lang="ru-RU" sz="1200" i="1" dirty="0" err="1"/>
              <a:t>енергия</a:t>
            </a:r>
            <a:r>
              <a:rPr lang="ru-RU" sz="1200" i="1" dirty="0"/>
              <a:t>“, „</a:t>
            </a:r>
            <a:r>
              <a:rPr lang="ru-RU" sz="1200" i="1" dirty="0" err="1"/>
              <a:t>роботика</a:t>
            </a:r>
            <a:r>
              <a:rPr lang="ru-RU" sz="1200" i="1" dirty="0"/>
              <a:t>“, </a:t>
            </a:r>
            <a:r>
              <a:rPr lang="ru-RU" sz="1200" i="1" dirty="0" err="1"/>
              <a:t>електромобили</a:t>
            </a:r>
            <a:r>
              <a:rPr lang="ru-RU" sz="1200" i="1" dirty="0"/>
              <a:t> </a:t>
            </a:r>
            <a:r>
              <a:rPr lang="ru-RU" sz="1200" dirty="0"/>
              <a:t>и др. </a:t>
            </a:r>
          </a:p>
          <a:p>
            <a:r>
              <a:rPr lang="ru-RU" sz="1200" b="1" dirty="0" err="1"/>
              <a:t>Строителство</a:t>
            </a:r>
            <a:r>
              <a:rPr lang="ru-RU" sz="1200" b="1" dirty="0"/>
              <a:t> на нови </a:t>
            </a:r>
            <a:r>
              <a:rPr lang="ru-RU" sz="1200" b="1" dirty="0" err="1"/>
              <a:t>сгради</a:t>
            </a:r>
            <a:r>
              <a:rPr lang="ru-RU" sz="1200" b="1" dirty="0"/>
              <a:t> </a:t>
            </a:r>
            <a:r>
              <a:rPr lang="ru-RU" sz="1200" dirty="0"/>
              <a:t>– </a:t>
            </a:r>
            <a:r>
              <a:rPr lang="ru-RU" sz="1200" b="1" dirty="0"/>
              <a:t>10 </a:t>
            </a:r>
            <a:r>
              <a:rPr lang="ru-RU" sz="1200" b="1" dirty="0" smtClean="0"/>
              <a:t>детски </a:t>
            </a:r>
            <a:r>
              <a:rPr lang="ru-RU" sz="1200" b="1" dirty="0" err="1" smtClean="0"/>
              <a:t>градини</a:t>
            </a:r>
            <a:r>
              <a:rPr lang="ru-RU" sz="1200" b="1" dirty="0" smtClean="0"/>
              <a:t> </a:t>
            </a:r>
            <a:r>
              <a:rPr lang="ru-RU" sz="1200" b="1" dirty="0"/>
              <a:t>и 10 училища</a:t>
            </a:r>
          </a:p>
          <a:p>
            <a:r>
              <a:rPr lang="ru-RU" sz="1200" b="1" dirty="0" err="1"/>
              <a:t>Изграждане</a:t>
            </a:r>
            <a:r>
              <a:rPr lang="ru-RU" sz="1200" b="1" dirty="0"/>
              <a:t> на зелени </a:t>
            </a:r>
            <a:r>
              <a:rPr lang="ru-RU" sz="1200" b="1" dirty="0" err="1"/>
              <a:t>класни</a:t>
            </a:r>
            <a:r>
              <a:rPr lang="ru-RU" sz="1200" b="1" dirty="0"/>
              <a:t> </a:t>
            </a:r>
            <a:r>
              <a:rPr lang="ru-RU" sz="1200" dirty="0"/>
              <a:t>стаи на </a:t>
            </a:r>
            <a:r>
              <a:rPr lang="ru-RU" sz="1200" dirty="0" err="1"/>
              <a:t>открито</a:t>
            </a:r>
            <a:r>
              <a:rPr lang="ru-RU" sz="1200" dirty="0"/>
              <a:t>, </a:t>
            </a:r>
            <a:r>
              <a:rPr lang="ru-RU" sz="1200" dirty="0" err="1"/>
              <a:t>открити</a:t>
            </a:r>
            <a:r>
              <a:rPr lang="ru-RU" sz="1200" dirty="0"/>
              <a:t> детски и </a:t>
            </a:r>
            <a:r>
              <a:rPr lang="ru-RU" sz="1200" dirty="0" err="1"/>
              <a:t>спортни</a:t>
            </a:r>
            <a:r>
              <a:rPr lang="ru-RU" sz="1200" dirty="0"/>
              <a:t> площадки и площадки по БДП – </a:t>
            </a:r>
            <a:r>
              <a:rPr lang="ru-RU" sz="1200" b="1" dirty="0"/>
              <a:t>200 </a:t>
            </a:r>
            <a:r>
              <a:rPr lang="ru-RU" sz="1200" b="1" dirty="0" err="1"/>
              <a:t>броя</a:t>
            </a:r>
            <a:endParaRPr lang="ru-RU" sz="1200" b="1" dirty="0"/>
          </a:p>
          <a:p>
            <a:r>
              <a:rPr lang="ru-RU" sz="1200" b="1" dirty="0"/>
              <a:t>Ремонт и </a:t>
            </a:r>
            <a:r>
              <a:rPr lang="ru-RU" sz="1200" b="1" dirty="0" err="1"/>
              <a:t>рехабилитация</a:t>
            </a:r>
            <a:r>
              <a:rPr lang="ru-RU" sz="1200" b="1" dirty="0"/>
              <a:t> </a:t>
            </a:r>
            <a:r>
              <a:rPr lang="ru-RU" sz="1200" dirty="0"/>
              <a:t>на ученически и </a:t>
            </a:r>
            <a:r>
              <a:rPr lang="ru-RU" sz="1200" dirty="0" err="1"/>
              <a:t>студентски</a:t>
            </a:r>
            <a:r>
              <a:rPr lang="ru-RU" sz="1200" dirty="0"/>
              <a:t> общежития и </a:t>
            </a:r>
            <a:r>
              <a:rPr lang="ru-RU" sz="1200" dirty="0" err="1"/>
              <a:t>обособяването</a:t>
            </a:r>
            <a:r>
              <a:rPr lang="ru-RU" sz="1200" dirty="0"/>
              <a:t> им </a:t>
            </a:r>
            <a:r>
              <a:rPr lang="ru-RU" sz="1200" dirty="0" err="1"/>
              <a:t>като</a:t>
            </a:r>
            <a:r>
              <a:rPr lang="ru-RU" sz="1200" dirty="0"/>
              <a:t> </a:t>
            </a:r>
            <a:r>
              <a:rPr lang="ru-RU" sz="1200" dirty="0" err="1"/>
              <a:t>съвременен</a:t>
            </a:r>
            <a:r>
              <a:rPr lang="ru-RU" sz="1200" dirty="0"/>
              <a:t> комплекс за живот – </a:t>
            </a:r>
            <a:r>
              <a:rPr lang="ru-RU" sz="1200" b="1" dirty="0"/>
              <a:t>30 общежития</a:t>
            </a:r>
          </a:p>
          <a:p>
            <a:r>
              <a:rPr lang="ru-RU" sz="1200" b="1" dirty="0" err="1"/>
              <a:t>Изграждане</a:t>
            </a:r>
            <a:r>
              <a:rPr lang="ru-RU" sz="1200" b="1" dirty="0"/>
              <a:t> на </a:t>
            </a:r>
            <a:r>
              <a:rPr lang="ru-RU" sz="1200" b="1" dirty="0" err="1"/>
              <a:t>кампуси</a:t>
            </a:r>
            <a:r>
              <a:rPr lang="ru-RU" sz="1200" b="1" dirty="0"/>
              <a:t> </a:t>
            </a:r>
            <a:r>
              <a:rPr lang="ru-RU" sz="1200" dirty="0"/>
              <a:t>– </a:t>
            </a:r>
            <a:r>
              <a:rPr lang="ru-RU" sz="1200" dirty="0" err="1"/>
              <a:t>модернизиране</a:t>
            </a:r>
            <a:r>
              <a:rPr lang="ru-RU" sz="1200" dirty="0"/>
              <a:t> на </a:t>
            </a:r>
            <a:r>
              <a:rPr lang="ru-RU" sz="1200" dirty="0" err="1"/>
              <a:t>битовите</a:t>
            </a:r>
            <a:r>
              <a:rPr lang="ru-RU" sz="1200" dirty="0"/>
              <a:t> условия в </a:t>
            </a:r>
            <a:r>
              <a:rPr lang="ru-RU" sz="1200" dirty="0" err="1"/>
              <a:t>студентски</a:t>
            </a:r>
            <a:r>
              <a:rPr lang="ru-RU" sz="1200" dirty="0"/>
              <a:t> общежития и </a:t>
            </a:r>
            <a:r>
              <a:rPr lang="ru-RU" sz="1200" dirty="0" err="1"/>
              <a:t>обособяване</a:t>
            </a:r>
            <a:r>
              <a:rPr lang="ru-RU" sz="1200" dirty="0"/>
              <a:t> </a:t>
            </a:r>
            <a:r>
              <a:rPr lang="ru-RU" sz="1200" dirty="0" err="1"/>
              <a:t>като</a:t>
            </a:r>
            <a:r>
              <a:rPr lang="ru-RU" sz="1200" dirty="0"/>
              <a:t> </a:t>
            </a:r>
            <a:r>
              <a:rPr lang="ru-RU" sz="1200" dirty="0" err="1"/>
              <a:t>съвременен</a:t>
            </a:r>
            <a:r>
              <a:rPr lang="ru-RU" sz="1200" dirty="0"/>
              <a:t> комплекс, </a:t>
            </a:r>
            <a:r>
              <a:rPr lang="ru-RU" sz="1200" dirty="0" err="1"/>
              <a:t>съобразено</a:t>
            </a:r>
            <a:r>
              <a:rPr lang="ru-RU" sz="1200" dirty="0"/>
              <a:t> с </a:t>
            </a:r>
            <a:r>
              <a:rPr lang="ru-RU" sz="1200" dirty="0" err="1"/>
              <a:t>различните</a:t>
            </a:r>
            <a:r>
              <a:rPr lang="ru-RU" sz="1200" dirty="0"/>
              <a:t> </a:t>
            </a:r>
            <a:r>
              <a:rPr lang="ru-RU" sz="1200" dirty="0" err="1"/>
              <a:t>функционални</a:t>
            </a:r>
            <a:r>
              <a:rPr lang="ru-RU" sz="1200" dirty="0"/>
              <a:t> </a:t>
            </a:r>
            <a:r>
              <a:rPr lang="ru-RU" sz="1200" dirty="0" err="1"/>
              <a:t>изисквания</a:t>
            </a:r>
            <a:r>
              <a:rPr lang="ru-RU" sz="1200" dirty="0"/>
              <a:t> на </a:t>
            </a:r>
            <a:r>
              <a:rPr lang="ru-RU" sz="1200" dirty="0" err="1"/>
              <a:t>отделните</a:t>
            </a:r>
            <a:r>
              <a:rPr lang="ru-RU" sz="1200" dirty="0"/>
              <a:t> пространства и </a:t>
            </a:r>
            <a:r>
              <a:rPr lang="ru-RU" sz="1200" dirty="0" err="1"/>
              <a:t>дейности</a:t>
            </a:r>
            <a:r>
              <a:rPr lang="ru-RU" sz="1200" dirty="0"/>
              <a:t> – </a:t>
            </a:r>
            <a:r>
              <a:rPr lang="ru-RU" sz="1200" b="1" dirty="0"/>
              <a:t>5 кампуса</a:t>
            </a:r>
            <a:r>
              <a:rPr lang="ru-RU" sz="1200" dirty="0"/>
              <a:t>.</a:t>
            </a:r>
          </a:p>
          <a:p>
            <a:pPr marL="0" indent="0">
              <a:buNone/>
            </a:pPr>
            <a:endParaRPr lang="ru-RU" sz="1200" b="1" dirty="0"/>
          </a:p>
          <a:p>
            <a:pPr marL="0" indent="0">
              <a:buNone/>
            </a:pPr>
            <a:r>
              <a:rPr lang="ru-RU" sz="1200" b="1" dirty="0" err="1"/>
              <a:t>Индикативният</a:t>
            </a:r>
            <a:r>
              <a:rPr lang="ru-RU" sz="1200" b="1" dirty="0"/>
              <a:t> размер на </a:t>
            </a:r>
            <a:r>
              <a:rPr lang="ru-RU" sz="1200" b="1" dirty="0" err="1"/>
              <a:t>необходимите</a:t>
            </a:r>
            <a:r>
              <a:rPr lang="ru-RU" sz="1200" b="1" dirty="0"/>
              <a:t> за </a:t>
            </a:r>
            <a:r>
              <a:rPr lang="ru-RU" sz="1200" b="1" dirty="0" err="1"/>
              <a:t>тази</a:t>
            </a:r>
            <a:r>
              <a:rPr lang="ru-RU" sz="1200" b="1" dirty="0"/>
              <a:t> цел средства е 569,4 млн. </a:t>
            </a:r>
            <a:r>
              <a:rPr lang="ru-RU" sz="1200" b="1" dirty="0" err="1"/>
              <a:t>лв</a:t>
            </a:r>
            <a:r>
              <a:rPr lang="ru-RU" sz="1200" b="1" dirty="0"/>
              <a:t>. без </a:t>
            </a:r>
            <a:r>
              <a:rPr lang="ru-RU" sz="1200" b="1" dirty="0" smtClean="0"/>
              <a:t>ДДС.</a:t>
            </a:r>
            <a:endParaRPr lang="ru-RU" sz="1200" b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1524000" y="154104"/>
            <a:ext cx="2424545" cy="812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Subtitle 9"/>
          <p:cNvSpPr txBox="1">
            <a:spLocks/>
          </p:cNvSpPr>
          <p:nvPr/>
        </p:nvSpPr>
        <p:spPr>
          <a:xfrm>
            <a:off x="1524000" y="5866649"/>
            <a:ext cx="9144000" cy="87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g-BG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4D3946-1578-41C0-B4DE-83645896C6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90" y="112785"/>
            <a:ext cx="112471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10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rgbClr val="0070C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78" y="1399275"/>
            <a:ext cx="10515600" cy="41811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bg-BG" sz="1800" b="1" u="sng" dirty="0"/>
              <a:t>Програма „</a:t>
            </a:r>
            <a:r>
              <a:rPr lang="bg-BG" sz="1800" b="1" i="1" u="sng" dirty="0"/>
              <a:t>Изграждане на центрове за личностно развитие на ученици и младежи в подкрепа на устойчивото възстановяване на общините</a:t>
            </a:r>
            <a:r>
              <a:rPr lang="bg-BG" sz="1800" b="1" u="sng" dirty="0"/>
              <a:t>“</a:t>
            </a:r>
            <a:endParaRPr lang="en-US" sz="1800" u="sng" dirty="0"/>
          </a:p>
          <a:p>
            <a:pPr indent="457200" algn="just">
              <a:lnSpc>
                <a:spcPct val="107000"/>
              </a:lnSpc>
            </a:pPr>
            <a:endParaRPr lang="en-US" sz="1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err="1">
                <a:cs typeface="Times New Roman" panose="02020603050405020304" pitchFamily="18" charset="0"/>
              </a:rPr>
              <a:t>Програмата</a:t>
            </a:r>
            <a:r>
              <a:rPr lang="ru-RU" sz="1200" dirty="0">
                <a:cs typeface="Times New Roman" panose="02020603050405020304" pitchFamily="18" charset="0"/>
              </a:rPr>
              <a:t> е </a:t>
            </a:r>
            <a:r>
              <a:rPr lang="ru-RU" sz="1200" dirty="0" err="1">
                <a:cs typeface="Times New Roman" panose="02020603050405020304" pitchFamily="18" charset="0"/>
              </a:rPr>
              <a:t>насочена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към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насърчаването</a:t>
            </a:r>
            <a:r>
              <a:rPr lang="ru-RU" sz="1200" dirty="0"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cs typeface="Times New Roman" panose="02020603050405020304" pitchFamily="18" charset="0"/>
              </a:rPr>
              <a:t>взаимодействието</a:t>
            </a:r>
            <a:r>
              <a:rPr lang="ru-RU" sz="1200" dirty="0"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cs typeface="Times New Roman" panose="02020603050405020304" pitchFamily="18" charset="0"/>
              </a:rPr>
              <a:t>младите</a:t>
            </a:r>
            <a:r>
              <a:rPr lang="ru-RU" sz="1200" dirty="0">
                <a:cs typeface="Times New Roman" panose="02020603050405020304" pitchFamily="18" charset="0"/>
              </a:rPr>
              <a:t> хора и </a:t>
            </a:r>
            <a:r>
              <a:rPr lang="ru-RU" sz="1200" dirty="0" err="1">
                <a:cs typeface="Times New Roman" panose="02020603050405020304" pitchFamily="18" charset="0"/>
              </a:rPr>
              <a:t>получаване</a:t>
            </a:r>
            <a:r>
              <a:rPr lang="ru-RU" sz="1200" dirty="0"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cs typeface="Times New Roman" panose="02020603050405020304" pitchFamily="18" charset="0"/>
              </a:rPr>
              <a:t>подкрепа</a:t>
            </a:r>
            <a:r>
              <a:rPr lang="ru-RU" sz="1200" dirty="0">
                <a:cs typeface="Times New Roman" panose="02020603050405020304" pitchFamily="18" charset="0"/>
              </a:rPr>
              <a:t> за </a:t>
            </a:r>
            <a:r>
              <a:rPr lang="ru-RU" sz="1200" dirty="0" err="1">
                <a:cs typeface="Times New Roman" panose="02020603050405020304" pitchFamily="18" charset="0"/>
              </a:rPr>
              <a:t>неформално</a:t>
            </a:r>
            <a:r>
              <a:rPr lang="ru-RU" sz="1200" dirty="0">
                <a:cs typeface="Times New Roman" panose="02020603050405020304" pitchFamily="18" charset="0"/>
              </a:rPr>
              <a:t> обучение от </a:t>
            </a:r>
            <a:r>
              <a:rPr lang="ru-RU" sz="1200" dirty="0" err="1">
                <a:cs typeface="Times New Roman" panose="02020603050405020304" pitchFamily="18" charset="0"/>
              </a:rPr>
              <a:t>младежки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работници</a:t>
            </a:r>
            <a:r>
              <a:rPr lang="ru-RU" sz="1200" dirty="0"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cs typeface="Times New Roman" panose="02020603050405020304" pitchFamily="18" charset="0"/>
              </a:rPr>
              <a:t>Тя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кореспондира</a:t>
            </a:r>
            <a:r>
              <a:rPr lang="ru-RU" sz="1200" dirty="0">
                <a:cs typeface="Times New Roman" panose="02020603050405020304" pitchFamily="18" charset="0"/>
              </a:rPr>
              <a:t> с </a:t>
            </a:r>
            <a:r>
              <a:rPr lang="ru-RU" sz="1200" dirty="0" err="1">
                <a:cs typeface="Times New Roman" panose="02020603050405020304" pitchFamily="18" charset="0"/>
              </a:rPr>
              <a:t>ключовите</a:t>
            </a:r>
            <a:r>
              <a:rPr lang="ru-RU" sz="1200" dirty="0">
                <a:cs typeface="Times New Roman" panose="02020603050405020304" pitchFamily="18" charset="0"/>
              </a:rPr>
              <a:t> цели на </a:t>
            </a:r>
            <a:r>
              <a:rPr lang="ru-RU" sz="1200" dirty="0" err="1">
                <a:cs typeface="Times New Roman" panose="02020603050405020304" pitchFamily="18" charset="0"/>
              </a:rPr>
              <a:t>младежката</a:t>
            </a:r>
            <a:r>
              <a:rPr lang="ru-RU" sz="1200" dirty="0">
                <a:cs typeface="Times New Roman" panose="02020603050405020304" pitchFamily="18" charset="0"/>
              </a:rPr>
              <a:t> политика на </a:t>
            </a:r>
            <a:r>
              <a:rPr lang="ru-RU" sz="1200" dirty="0" err="1">
                <a:cs typeface="Times New Roman" panose="02020603050405020304" pitchFamily="18" charset="0"/>
              </a:rPr>
              <a:t>европейско</a:t>
            </a:r>
            <a:r>
              <a:rPr lang="ru-RU" sz="1200" dirty="0"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cs typeface="Times New Roman" panose="02020603050405020304" pitchFamily="18" charset="0"/>
              </a:rPr>
              <a:t>национално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ниво</a:t>
            </a:r>
            <a:r>
              <a:rPr lang="ru-RU" sz="1200" dirty="0"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cs typeface="Times New Roman" panose="02020603050405020304" pitchFamily="18" charset="0"/>
              </a:rPr>
              <a:t>Младите</a:t>
            </a:r>
            <a:r>
              <a:rPr lang="ru-RU" sz="1200" dirty="0">
                <a:cs typeface="Times New Roman" panose="02020603050405020304" pitchFamily="18" charset="0"/>
              </a:rPr>
              <a:t> хора се </a:t>
            </a:r>
            <a:r>
              <a:rPr lang="ru-RU" sz="1200" dirty="0" err="1">
                <a:cs typeface="Times New Roman" panose="02020603050405020304" pitchFamily="18" charset="0"/>
              </a:rPr>
              <a:t>нуждаят</a:t>
            </a:r>
            <a:r>
              <a:rPr lang="ru-RU" sz="1200" dirty="0">
                <a:cs typeface="Times New Roman" panose="02020603050405020304" pitchFamily="18" charset="0"/>
              </a:rPr>
              <a:t> от </a:t>
            </a:r>
            <a:r>
              <a:rPr lang="ru-RU" sz="1200" dirty="0" err="1">
                <a:cs typeface="Times New Roman" panose="02020603050405020304" pitchFamily="18" charset="0"/>
              </a:rPr>
              <a:t>достъп</a:t>
            </a:r>
            <a:r>
              <a:rPr lang="ru-RU" sz="1200" dirty="0">
                <a:cs typeface="Times New Roman" panose="02020603050405020304" pitchFamily="18" charset="0"/>
              </a:rPr>
              <a:t> до физически пространства в </a:t>
            </a:r>
            <a:r>
              <a:rPr lang="ru-RU" sz="1200" dirty="0" err="1">
                <a:cs typeface="Times New Roman" panose="02020603050405020304" pitchFamily="18" charset="0"/>
              </a:rPr>
              <a:t>своите</a:t>
            </a:r>
            <a:r>
              <a:rPr lang="ru-RU" sz="1200" dirty="0">
                <a:cs typeface="Times New Roman" panose="02020603050405020304" pitchFamily="18" charset="0"/>
              </a:rPr>
              <a:t> общности, за да подкрепят </a:t>
            </a:r>
            <a:r>
              <a:rPr lang="ru-RU" sz="1200" dirty="0" err="1">
                <a:cs typeface="Times New Roman" panose="02020603050405020304" pitchFamily="18" charset="0"/>
              </a:rPr>
              <a:t>своето</a:t>
            </a:r>
            <a:r>
              <a:rPr lang="ru-RU" sz="1200" dirty="0">
                <a:cs typeface="Times New Roman" panose="02020603050405020304" pitchFamily="18" charset="0"/>
              </a:rPr>
              <a:t> лично, </a:t>
            </a:r>
            <a:r>
              <a:rPr lang="ru-RU" sz="1200" dirty="0" err="1">
                <a:cs typeface="Times New Roman" panose="02020603050405020304" pitchFamily="18" charset="0"/>
              </a:rPr>
              <a:t>културно</a:t>
            </a:r>
            <a:r>
              <a:rPr lang="ru-RU" sz="1200" dirty="0"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cs typeface="Times New Roman" panose="02020603050405020304" pitchFamily="18" charset="0"/>
              </a:rPr>
              <a:t>политическо</a:t>
            </a:r>
            <a:r>
              <a:rPr lang="ru-RU" sz="1200" dirty="0">
                <a:cs typeface="Times New Roman" panose="02020603050405020304" pitchFamily="18" charset="0"/>
              </a:rPr>
              <a:t> развитие и за </a:t>
            </a:r>
            <a:r>
              <a:rPr lang="ru-RU" sz="1200" dirty="0" err="1">
                <a:cs typeface="Times New Roman" panose="02020603050405020304" pitchFamily="18" charset="0"/>
              </a:rPr>
              <a:t>подкрепа</a:t>
            </a:r>
            <a:r>
              <a:rPr lang="ru-RU" sz="1200" dirty="0"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cs typeface="Times New Roman" panose="02020603050405020304" pitchFamily="18" charset="0"/>
              </a:rPr>
              <a:t>демократичното</a:t>
            </a:r>
            <a:r>
              <a:rPr lang="ru-RU" sz="1200" dirty="0">
                <a:cs typeface="Times New Roman" panose="02020603050405020304" pitchFamily="18" charset="0"/>
              </a:rPr>
              <a:t> участие на </a:t>
            </a:r>
            <a:r>
              <a:rPr lang="ru-RU" sz="1200" dirty="0" err="1">
                <a:cs typeface="Times New Roman" panose="02020603050405020304" pitchFamily="18" charset="0"/>
              </a:rPr>
              <a:t>младите</a:t>
            </a:r>
            <a:r>
              <a:rPr lang="ru-RU" sz="1200" dirty="0">
                <a:cs typeface="Times New Roman" panose="02020603050405020304" pitchFamily="18" charset="0"/>
              </a:rPr>
              <a:t> хора За </a:t>
            </a:r>
            <a:r>
              <a:rPr lang="ru-RU" sz="1200" dirty="0" err="1">
                <a:cs typeface="Times New Roman" panose="02020603050405020304" pitchFamily="18" charset="0"/>
              </a:rPr>
              <a:t>насърчаване</a:t>
            </a:r>
            <a:r>
              <a:rPr lang="ru-RU" sz="1200" dirty="0"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cs typeface="Times New Roman" panose="02020603050405020304" pitchFamily="18" charset="0"/>
              </a:rPr>
              <a:t>демократичната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информираност</a:t>
            </a:r>
            <a:r>
              <a:rPr lang="ru-RU" sz="1200" dirty="0">
                <a:cs typeface="Times New Roman" panose="02020603050405020304" pitchFamily="18" charset="0"/>
              </a:rPr>
              <a:t> и демократична </a:t>
            </a:r>
            <a:r>
              <a:rPr lang="ru-RU" sz="1200" dirty="0" err="1">
                <a:cs typeface="Times New Roman" panose="02020603050405020304" pitchFamily="18" charset="0"/>
              </a:rPr>
              <a:t>ангажираност</a:t>
            </a:r>
            <a:r>
              <a:rPr lang="ru-RU" sz="1200" dirty="0">
                <a:cs typeface="Times New Roman" panose="02020603050405020304" pitchFamily="18" charset="0"/>
              </a:rPr>
              <a:t> сред </a:t>
            </a:r>
            <a:r>
              <a:rPr lang="ru-RU" sz="1200" dirty="0" err="1">
                <a:cs typeface="Times New Roman" panose="02020603050405020304" pitchFamily="18" charset="0"/>
              </a:rPr>
              <a:t>младите</a:t>
            </a:r>
            <a:r>
              <a:rPr lang="ru-RU" sz="1200" dirty="0">
                <a:cs typeface="Times New Roman" panose="02020603050405020304" pitchFamily="18" charset="0"/>
              </a:rPr>
              <a:t> хора в Европа </a:t>
            </a:r>
            <a:r>
              <a:rPr lang="ru-RU" sz="1200" dirty="0" err="1">
                <a:cs typeface="Times New Roman" panose="02020603050405020304" pitchFamily="18" charset="0"/>
              </a:rPr>
              <a:t>държавите-членки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са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приканени</a:t>
            </a:r>
            <a:r>
              <a:rPr lang="ru-RU" sz="1200" dirty="0">
                <a:cs typeface="Times New Roman" panose="02020603050405020304" pitchFamily="18" charset="0"/>
              </a:rPr>
              <a:t> да „</a:t>
            </a:r>
            <a:r>
              <a:rPr lang="ru-RU" sz="1200" dirty="0" err="1">
                <a:cs typeface="Times New Roman" panose="02020603050405020304" pitchFamily="18" charset="0"/>
              </a:rPr>
              <a:t>насърчават</a:t>
            </a:r>
            <a:r>
              <a:rPr lang="ru-RU" sz="1200" dirty="0">
                <a:cs typeface="Times New Roman" panose="02020603050405020304" pitchFamily="18" charset="0"/>
              </a:rPr>
              <a:t> и подкрепят </a:t>
            </a:r>
            <a:r>
              <a:rPr lang="ru-RU" sz="1200" dirty="0" err="1">
                <a:cs typeface="Times New Roman" panose="02020603050405020304" pitchFamily="18" charset="0"/>
              </a:rPr>
              <a:t>достъпни</a:t>
            </a:r>
            <a:r>
              <a:rPr lang="ru-RU" sz="1200" dirty="0">
                <a:cs typeface="Times New Roman" panose="02020603050405020304" pitchFamily="18" charset="0"/>
              </a:rPr>
              <a:t> физически и </a:t>
            </a:r>
            <a:r>
              <a:rPr lang="ru-RU" sz="1200" dirty="0" err="1">
                <a:cs typeface="Times New Roman" panose="02020603050405020304" pitchFamily="18" charset="0"/>
              </a:rPr>
              <a:t>цифрови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структури</a:t>
            </a:r>
            <a:r>
              <a:rPr lang="ru-RU" sz="1200" dirty="0">
                <a:cs typeface="Times New Roman" panose="02020603050405020304" pitchFamily="18" charset="0"/>
              </a:rPr>
              <a:t> за </a:t>
            </a:r>
            <a:r>
              <a:rPr lang="ru-RU" sz="1200" dirty="0" err="1">
                <a:cs typeface="Times New Roman" panose="02020603050405020304" pitchFamily="18" charset="0"/>
              </a:rPr>
              <a:t>младежка</a:t>
            </a:r>
            <a:r>
              <a:rPr lang="ru-RU" sz="1200" dirty="0">
                <a:cs typeface="Times New Roman" panose="02020603050405020304" pitchFamily="18" charset="0"/>
              </a:rPr>
              <a:t> работа и </a:t>
            </a:r>
            <a:r>
              <a:rPr lang="ru-RU" sz="1200" dirty="0" err="1">
                <a:cs typeface="Times New Roman" panose="02020603050405020304" pitchFamily="18" charset="0"/>
              </a:rPr>
              <a:t>интелигентни</a:t>
            </a:r>
            <a:r>
              <a:rPr lang="ru-RU" sz="1200" dirty="0">
                <a:cs typeface="Times New Roman" panose="02020603050405020304" pitchFamily="18" charset="0"/>
              </a:rPr>
              <a:t> решения за </a:t>
            </a:r>
            <a:r>
              <a:rPr lang="ru-RU" sz="1200" dirty="0" err="1">
                <a:cs typeface="Times New Roman" panose="02020603050405020304" pitchFamily="18" charset="0"/>
              </a:rPr>
              <a:t>младежка</a:t>
            </a:r>
            <a:r>
              <a:rPr lang="ru-RU" sz="1200" dirty="0">
                <a:cs typeface="Times New Roman" panose="02020603050405020304" pitchFamily="18" charset="0"/>
              </a:rPr>
              <a:t> работа, </a:t>
            </a:r>
            <a:r>
              <a:rPr lang="ru-RU" sz="1200" dirty="0" err="1">
                <a:cs typeface="Times New Roman" panose="02020603050405020304" pitchFamily="18" charset="0"/>
              </a:rPr>
              <a:t>особено</a:t>
            </a:r>
            <a:r>
              <a:rPr lang="ru-RU" sz="1200" dirty="0">
                <a:cs typeface="Times New Roman" panose="02020603050405020304" pitchFamily="18" charset="0"/>
              </a:rPr>
              <a:t> в </a:t>
            </a:r>
            <a:r>
              <a:rPr lang="ru-RU" sz="1200" dirty="0" err="1">
                <a:cs typeface="Times New Roman" panose="02020603050405020304" pitchFamily="18" charset="0"/>
              </a:rPr>
              <a:t>резултат</a:t>
            </a:r>
            <a:r>
              <a:rPr lang="ru-RU" sz="1200" dirty="0">
                <a:cs typeface="Times New Roman" panose="02020603050405020304" pitchFamily="18" charset="0"/>
              </a:rPr>
              <a:t> на COVID- 19, за да се предоставят на </a:t>
            </a:r>
            <a:r>
              <a:rPr lang="ru-RU" sz="1200" dirty="0" err="1">
                <a:cs typeface="Times New Roman" panose="02020603050405020304" pitchFamily="18" charset="0"/>
              </a:rPr>
              <a:t>младите</a:t>
            </a:r>
            <a:r>
              <a:rPr lang="ru-RU" sz="1200" dirty="0">
                <a:cs typeface="Times New Roman" panose="02020603050405020304" pitchFamily="18" charset="0"/>
              </a:rPr>
              <a:t> хора </a:t>
            </a:r>
            <a:r>
              <a:rPr lang="ru-RU" sz="1200" dirty="0" err="1">
                <a:cs typeface="Times New Roman" panose="02020603050405020304" pitchFamily="18" charset="0"/>
              </a:rPr>
              <a:t>свободни</a:t>
            </a:r>
            <a:r>
              <a:rPr lang="ru-RU" sz="1200" dirty="0"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cs typeface="Times New Roman" panose="02020603050405020304" pitchFamily="18" charset="0"/>
              </a:rPr>
              <a:t>отворени</a:t>
            </a:r>
            <a:r>
              <a:rPr lang="ru-RU" sz="1200" dirty="0"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cs typeface="Times New Roman" panose="02020603050405020304" pitchFamily="18" charset="0"/>
              </a:rPr>
              <a:t>безопасни</a:t>
            </a:r>
            <a:r>
              <a:rPr lang="ru-RU" sz="1200" dirty="0">
                <a:cs typeface="Times New Roman" panose="02020603050405020304" pitchFamily="18" charset="0"/>
              </a:rPr>
              <a:t> пространства и </a:t>
            </a:r>
            <a:r>
              <a:rPr lang="ru-RU" sz="1200" dirty="0" err="1">
                <a:cs typeface="Times New Roman" panose="02020603050405020304" pitchFamily="18" charset="0"/>
              </a:rPr>
              <a:t>възможности</a:t>
            </a:r>
            <a:r>
              <a:rPr lang="ru-RU" sz="1200" dirty="0">
                <a:cs typeface="Times New Roman" panose="02020603050405020304" pitchFamily="18" charset="0"/>
              </a:rPr>
              <a:t> за личностно развитие."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err="1">
                <a:cs typeface="Times New Roman" panose="02020603050405020304" pitchFamily="18" charset="0"/>
              </a:rPr>
              <a:t>Към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настоящия</a:t>
            </a:r>
            <a:r>
              <a:rPr lang="ru-RU" sz="1200" dirty="0">
                <a:cs typeface="Times New Roman" panose="02020603050405020304" pitchFamily="18" charset="0"/>
              </a:rPr>
              <a:t> момент е предвидено: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200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200" dirty="0">
                <a:cs typeface="Times New Roman" panose="02020603050405020304" pitchFamily="18" charset="0"/>
              </a:rPr>
              <a:t>Да </a:t>
            </a:r>
            <a:r>
              <a:rPr lang="ru-RU" sz="1200" dirty="0" err="1">
                <a:cs typeface="Times New Roman" panose="02020603050405020304" pitchFamily="18" charset="0"/>
              </a:rPr>
              <a:t>бъдат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създадени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b="1" dirty="0">
                <a:cs typeface="Times New Roman" panose="02020603050405020304" pitchFamily="18" charset="0"/>
              </a:rPr>
              <a:t>10 </a:t>
            </a:r>
            <a:r>
              <a:rPr lang="ru-RU" sz="1200" b="1" dirty="0" err="1">
                <a:cs typeface="Times New Roman" panose="02020603050405020304" pitchFamily="18" charset="0"/>
              </a:rPr>
              <a:t>центрове</a:t>
            </a:r>
            <a:r>
              <a:rPr lang="ru-RU" sz="1200" b="1" dirty="0">
                <a:cs typeface="Times New Roman" panose="02020603050405020304" pitchFamily="18" charset="0"/>
              </a:rPr>
              <a:t> за личностно развитие в </a:t>
            </a:r>
            <a:r>
              <a:rPr lang="ru-RU" sz="1200" b="1" dirty="0" err="1">
                <a:cs typeface="Times New Roman" panose="02020603050405020304" pitchFamily="18" charset="0"/>
              </a:rPr>
              <a:t>областните</a:t>
            </a:r>
            <a:r>
              <a:rPr lang="ru-RU" sz="1200" b="1" dirty="0"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cs typeface="Times New Roman" panose="02020603050405020304" pitchFamily="18" charset="0"/>
              </a:rPr>
              <a:t>градове</a:t>
            </a:r>
            <a:r>
              <a:rPr lang="ru-RU" sz="1200" b="1" dirty="0">
                <a:cs typeface="Times New Roman" panose="02020603050405020304" pitchFamily="18" charset="0"/>
              </a:rPr>
              <a:t> и 10 в </a:t>
            </a:r>
            <a:r>
              <a:rPr lang="ru-RU" sz="1200" b="1" dirty="0" err="1">
                <a:cs typeface="Times New Roman" panose="02020603050405020304" pitchFamily="18" charset="0"/>
              </a:rPr>
              <a:t>необластни</a:t>
            </a:r>
            <a:r>
              <a:rPr lang="ru-RU" sz="1200" b="1" dirty="0"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cs typeface="Times New Roman" panose="02020603050405020304" pitchFamily="18" charset="0"/>
              </a:rPr>
              <a:t>градове</a:t>
            </a:r>
            <a:r>
              <a:rPr lang="ru-RU" sz="1200" dirty="0"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1200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200" dirty="0" err="1">
                <a:cs typeface="Times New Roman" panose="02020603050405020304" pitchFamily="18" charset="0"/>
              </a:rPr>
              <a:t>Програмата</a:t>
            </a:r>
            <a:r>
              <a:rPr lang="ru-RU" sz="1200" dirty="0">
                <a:cs typeface="Times New Roman" panose="02020603050405020304" pitchFamily="18" charset="0"/>
              </a:rPr>
              <a:t> да </a:t>
            </a:r>
            <a:r>
              <a:rPr lang="ru-RU" sz="1200" dirty="0" err="1">
                <a:cs typeface="Times New Roman" panose="02020603050405020304" pitchFamily="18" charset="0"/>
              </a:rPr>
              <a:t>бъде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разширена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като</a:t>
            </a:r>
            <a:r>
              <a:rPr lang="ru-RU" sz="1200" dirty="0">
                <a:cs typeface="Times New Roman" panose="02020603050405020304" pitchFamily="18" charset="0"/>
              </a:rPr>
              <a:t> се </a:t>
            </a:r>
            <a:r>
              <a:rPr lang="ru-RU" sz="1200" dirty="0" err="1">
                <a:cs typeface="Times New Roman" panose="02020603050405020304" pitchFamily="18" charset="0"/>
              </a:rPr>
              <a:t>увеличи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броят</a:t>
            </a:r>
            <a:r>
              <a:rPr lang="ru-RU" sz="1200" dirty="0">
                <a:cs typeface="Times New Roman" panose="02020603050405020304" pitchFamily="18" charset="0"/>
              </a:rPr>
              <a:t> на </a:t>
            </a:r>
            <a:r>
              <a:rPr lang="ru-RU" sz="1200" b="1" dirty="0" err="1">
                <a:cs typeface="Times New Roman" panose="02020603050405020304" pitchFamily="18" charset="0"/>
              </a:rPr>
              <a:t>центровете</a:t>
            </a:r>
            <a:r>
              <a:rPr lang="ru-RU" sz="1200" b="1" dirty="0">
                <a:cs typeface="Times New Roman" panose="02020603050405020304" pitchFamily="18" charset="0"/>
              </a:rPr>
              <a:t> в </a:t>
            </a:r>
            <a:r>
              <a:rPr lang="ru-RU" sz="1200" b="1" dirty="0" err="1">
                <a:cs typeface="Times New Roman" panose="02020603050405020304" pitchFamily="18" charset="0"/>
              </a:rPr>
              <a:t>областните</a:t>
            </a:r>
            <a:r>
              <a:rPr lang="ru-RU" sz="1200" b="1" dirty="0"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cs typeface="Times New Roman" panose="02020603050405020304" pitchFamily="18" charset="0"/>
              </a:rPr>
              <a:t>градове</a:t>
            </a:r>
            <a:r>
              <a:rPr lang="ru-RU" sz="1200" b="1" dirty="0">
                <a:cs typeface="Times New Roman" panose="02020603050405020304" pitchFamily="18" charset="0"/>
              </a:rPr>
              <a:t> на 15 </a:t>
            </a:r>
            <a:r>
              <a:rPr lang="ru-RU" sz="1200" b="1" dirty="0" err="1">
                <a:cs typeface="Times New Roman" panose="02020603050405020304" pitchFamily="18" charset="0"/>
              </a:rPr>
              <a:t>броя</a:t>
            </a:r>
            <a:r>
              <a:rPr lang="ru-RU" sz="1200" b="1" dirty="0">
                <a:cs typeface="Times New Roman" panose="02020603050405020304" pitchFamily="18" charset="0"/>
              </a:rPr>
              <a:t> </a:t>
            </a:r>
            <a:r>
              <a:rPr lang="ru-RU" sz="1200" dirty="0">
                <a:cs typeface="Times New Roman" panose="02020603050405020304" pitchFamily="18" charset="0"/>
              </a:rPr>
              <a:t>и се включат </a:t>
            </a:r>
            <a:r>
              <a:rPr lang="ru-RU" sz="1200" dirty="0" err="1">
                <a:cs typeface="Times New Roman" panose="02020603050405020304" pitchFamily="18" charset="0"/>
              </a:rPr>
              <a:t>центровете</a:t>
            </a:r>
            <a:r>
              <a:rPr lang="ru-RU" sz="1200" dirty="0">
                <a:cs typeface="Times New Roman" panose="02020603050405020304" pitchFamily="18" charset="0"/>
              </a:rPr>
              <a:t> за </a:t>
            </a:r>
            <a:r>
              <a:rPr lang="ru-RU" sz="1200" dirty="0" err="1">
                <a:cs typeface="Times New Roman" panose="02020603050405020304" pitchFamily="18" charset="0"/>
              </a:rPr>
              <a:t>подкрепа</a:t>
            </a:r>
            <a:r>
              <a:rPr lang="ru-RU" sz="1200" dirty="0">
                <a:cs typeface="Times New Roman" panose="02020603050405020304" pitchFamily="18" charset="0"/>
              </a:rPr>
              <a:t> за личностно развитие, </a:t>
            </a:r>
            <a:r>
              <a:rPr lang="ru-RU" sz="1200" dirty="0" err="1">
                <a:cs typeface="Times New Roman" panose="02020603050405020304" pitchFamily="18" charset="0"/>
              </a:rPr>
              <a:t>които</a:t>
            </a:r>
            <a:r>
              <a:rPr lang="ru-RU" sz="1200" dirty="0">
                <a:cs typeface="Times New Roman" panose="02020603050405020304" pitchFamily="18" charset="0"/>
              </a:rPr>
              <a:t> не </a:t>
            </a:r>
            <a:r>
              <a:rPr lang="ru-RU" sz="1200" dirty="0" err="1">
                <a:cs typeface="Times New Roman" panose="02020603050405020304" pitchFamily="18" charset="0"/>
              </a:rPr>
              <a:t>са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модернизирани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през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последните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години</a:t>
            </a:r>
            <a:r>
              <a:rPr lang="ru-RU" sz="1200" dirty="0">
                <a:cs typeface="Times New Roman" panose="02020603050405020304" pitchFamily="18" charset="0"/>
              </a:rPr>
              <a:t> и не </a:t>
            </a:r>
            <a:r>
              <a:rPr lang="ru-RU" sz="1200" dirty="0" err="1">
                <a:cs typeface="Times New Roman" panose="02020603050405020304" pitchFamily="18" charset="0"/>
              </a:rPr>
              <a:t>предлагат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достатъчно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възможности</a:t>
            </a:r>
            <a:r>
              <a:rPr lang="ru-RU" sz="1200" dirty="0">
                <a:cs typeface="Times New Roman" panose="02020603050405020304" pitchFamily="18" charset="0"/>
              </a:rPr>
              <a:t> за развитие на потенциала на </a:t>
            </a:r>
            <a:r>
              <a:rPr lang="ru-RU" sz="1200" dirty="0" err="1">
                <a:cs typeface="Times New Roman" panose="02020603050405020304" pitchFamily="18" charset="0"/>
              </a:rPr>
              <a:t>младите</a:t>
            </a:r>
            <a:r>
              <a:rPr lang="ru-RU" sz="1200" dirty="0">
                <a:cs typeface="Times New Roman" panose="02020603050405020304" pitchFamily="18" charset="0"/>
              </a:rPr>
              <a:t> хора.</a:t>
            </a:r>
          </a:p>
          <a:p>
            <a:pPr algn="just">
              <a:spcBef>
                <a:spcPts val="0"/>
              </a:spcBef>
            </a:pPr>
            <a:endParaRPr lang="ru-RU" sz="1200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200" dirty="0">
                <a:cs typeface="Times New Roman" panose="02020603050405020304" pitchFamily="18" charset="0"/>
              </a:rPr>
              <a:t>Да се </a:t>
            </a:r>
            <a:r>
              <a:rPr lang="ru-RU" sz="1200" dirty="0" err="1">
                <a:cs typeface="Times New Roman" panose="02020603050405020304" pitchFamily="18" charset="0"/>
              </a:rPr>
              <a:t>създаде</a:t>
            </a:r>
            <a:r>
              <a:rPr lang="ru-RU" sz="1200" dirty="0">
                <a:cs typeface="Times New Roman" panose="02020603050405020304" pitchFamily="18" charset="0"/>
              </a:rPr>
              <a:t> и </a:t>
            </a:r>
            <a:r>
              <a:rPr lang="ru-RU" sz="1200" b="1" dirty="0">
                <a:cs typeface="Times New Roman" panose="02020603050405020304" pitchFamily="18" charset="0"/>
              </a:rPr>
              <a:t>Национален </a:t>
            </a:r>
            <a:r>
              <a:rPr lang="ru-RU" sz="1200" b="1" dirty="0" err="1">
                <a:cs typeface="Times New Roman" panose="02020603050405020304" pitchFamily="18" charset="0"/>
              </a:rPr>
              <a:t>център</a:t>
            </a:r>
            <a:r>
              <a:rPr lang="ru-RU" sz="1200" b="1" dirty="0">
                <a:cs typeface="Times New Roman" panose="02020603050405020304" pitchFamily="18" charset="0"/>
              </a:rPr>
              <a:t> за личностно развитие на </a:t>
            </a:r>
            <a:r>
              <a:rPr lang="ru-RU" sz="1200" b="1" dirty="0" err="1">
                <a:cs typeface="Times New Roman" panose="02020603050405020304" pitchFamily="18" charset="0"/>
              </a:rPr>
              <a:t>деца</a:t>
            </a:r>
            <a:r>
              <a:rPr lang="ru-RU" sz="1200" b="1" dirty="0">
                <a:cs typeface="Times New Roman" panose="02020603050405020304" pitchFamily="18" charset="0"/>
              </a:rPr>
              <a:t> и </a:t>
            </a:r>
            <a:r>
              <a:rPr lang="ru-RU" sz="1200" b="1" dirty="0" err="1">
                <a:cs typeface="Times New Roman" panose="02020603050405020304" pitchFamily="18" charset="0"/>
              </a:rPr>
              <a:t>младежи</a:t>
            </a:r>
            <a:r>
              <a:rPr lang="ru-RU" sz="1200" b="1" dirty="0">
                <a:cs typeface="Times New Roman" panose="02020603050405020304" pitchFamily="18" charset="0"/>
              </a:rPr>
              <a:t>,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който</a:t>
            </a:r>
            <a:r>
              <a:rPr lang="ru-RU" sz="1200" dirty="0">
                <a:cs typeface="Times New Roman" panose="02020603050405020304" pitchFamily="18" charset="0"/>
              </a:rPr>
              <a:t> да </a:t>
            </a:r>
            <a:r>
              <a:rPr lang="ru-RU" sz="1200" dirty="0" err="1">
                <a:cs typeface="Times New Roman" panose="02020603050405020304" pitchFamily="18" charset="0"/>
              </a:rPr>
              <a:t>координира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дейностите</a:t>
            </a:r>
            <a:r>
              <a:rPr lang="ru-RU" sz="1200" dirty="0"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cs typeface="Times New Roman" panose="02020603050405020304" pitchFamily="18" charset="0"/>
              </a:rPr>
              <a:t>свързани</a:t>
            </a:r>
            <a:r>
              <a:rPr lang="ru-RU" sz="1200" dirty="0">
                <a:cs typeface="Times New Roman" panose="02020603050405020304" pitchFamily="18" charset="0"/>
              </a:rPr>
              <a:t> с </a:t>
            </a:r>
            <a:r>
              <a:rPr lang="ru-RU" sz="1200" dirty="0" err="1">
                <a:cs typeface="Times New Roman" panose="02020603050405020304" pitchFamily="18" charset="0"/>
              </a:rPr>
              <a:t>обучението</a:t>
            </a:r>
            <a:r>
              <a:rPr lang="ru-RU" sz="1200" dirty="0"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cs typeface="Times New Roman" panose="02020603050405020304" pitchFamily="18" charset="0"/>
              </a:rPr>
              <a:t>методическата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помощ</a:t>
            </a:r>
            <a:r>
              <a:rPr lang="ru-RU" sz="1200" dirty="0"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cs typeface="Times New Roman" panose="02020603050405020304" pitchFamily="18" charset="0"/>
              </a:rPr>
              <a:t>събирането</a:t>
            </a:r>
            <a:r>
              <a:rPr lang="ru-RU" sz="1200" dirty="0"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cs typeface="Times New Roman" panose="02020603050405020304" pitchFamily="18" charset="0"/>
              </a:rPr>
              <a:t>разпространяването</a:t>
            </a:r>
            <a:r>
              <a:rPr lang="ru-RU" sz="1200" dirty="0"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cs typeface="Times New Roman" panose="02020603050405020304" pitchFamily="18" charset="0"/>
              </a:rPr>
              <a:t>релевантна</a:t>
            </a:r>
            <a:r>
              <a:rPr lang="ru-RU" sz="1200" dirty="0">
                <a:cs typeface="Times New Roman" panose="02020603050405020304" pitchFamily="18" charset="0"/>
              </a:rPr>
              <a:t> информация за </a:t>
            </a:r>
            <a:r>
              <a:rPr lang="ru-RU" sz="1200" dirty="0" err="1">
                <a:cs typeface="Times New Roman" panose="02020603050405020304" pitchFamily="18" charset="0"/>
              </a:rPr>
              <a:t>предвидените</a:t>
            </a:r>
            <a:r>
              <a:rPr lang="ru-RU" sz="1200" dirty="0">
                <a:cs typeface="Times New Roman" panose="02020603050405020304" pitchFamily="18" charset="0"/>
              </a:rPr>
              <a:t> за </a:t>
            </a:r>
            <a:r>
              <a:rPr lang="ru-RU" sz="1200" dirty="0" err="1">
                <a:cs typeface="Times New Roman" panose="02020603050405020304" pitchFamily="18" charset="0"/>
              </a:rPr>
              <a:t>създаване</a:t>
            </a:r>
            <a:r>
              <a:rPr lang="ru-RU" sz="1200" dirty="0">
                <a:cs typeface="Times New Roman" panose="02020603050405020304" pitchFamily="18" charset="0"/>
              </a:rPr>
              <a:t> и вече </a:t>
            </a:r>
            <a:r>
              <a:rPr lang="ru-RU" sz="1200" dirty="0" err="1">
                <a:cs typeface="Times New Roman" panose="02020603050405020304" pitchFamily="18" charset="0"/>
              </a:rPr>
              <a:t>съществуващи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cs typeface="Times New Roman" panose="02020603050405020304" pitchFamily="18" charset="0"/>
              </a:rPr>
              <a:t>Центрове</a:t>
            </a:r>
            <a:r>
              <a:rPr lang="ru-RU" sz="1200" dirty="0">
                <a:cs typeface="Times New Roman" panose="02020603050405020304" pitchFamily="18" charset="0"/>
              </a:rPr>
              <a:t> за личностно развитие.</a:t>
            </a:r>
          </a:p>
          <a:p>
            <a:pPr marL="0" indent="0" algn="just">
              <a:spcBef>
                <a:spcPts val="0"/>
              </a:spcBef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b="1" dirty="0" err="1">
                <a:cs typeface="Times New Roman" panose="02020603050405020304" pitchFamily="18" charset="0"/>
              </a:rPr>
              <a:t>Индикативният</a:t>
            </a:r>
            <a:r>
              <a:rPr lang="ru-RU" sz="1200" b="1" dirty="0">
                <a:cs typeface="Times New Roman" panose="02020603050405020304" pitchFamily="18" charset="0"/>
              </a:rPr>
              <a:t> размер на </a:t>
            </a:r>
            <a:r>
              <a:rPr lang="ru-RU" sz="1200" b="1" dirty="0" err="1">
                <a:cs typeface="Times New Roman" panose="02020603050405020304" pitchFamily="18" charset="0"/>
              </a:rPr>
              <a:t>необходимите</a:t>
            </a:r>
            <a:r>
              <a:rPr lang="ru-RU" sz="1200" b="1" dirty="0">
                <a:cs typeface="Times New Roman" panose="02020603050405020304" pitchFamily="18" charset="0"/>
              </a:rPr>
              <a:t> за </a:t>
            </a:r>
            <a:r>
              <a:rPr lang="ru-RU" sz="1200" b="1" dirty="0" err="1">
                <a:cs typeface="Times New Roman" panose="02020603050405020304" pitchFamily="18" charset="0"/>
              </a:rPr>
              <a:t>тази</a:t>
            </a:r>
            <a:r>
              <a:rPr lang="ru-RU" sz="1200" b="1" dirty="0">
                <a:cs typeface="Times New Roman" panose="02020603050405020304" pitchFamily="18" charset="0"/>
              </a:rPr>
              <a:t> цел средства е 63,1 млн. </a:t>
            </a:r>
            <a:r>
              <a:rPr lang="ru-RU" sz="1200" b="1" dirty="0" err="1">
                <a:cs typeface="Times New Roman" panose="02020603050405020304" pitchFamily="18" charset="0"/>
              </a:rPr>
              <a:t>лв</a:t>
            </a:r>
            <a:r>
              <a:rPr lang="ru-RU" sz="1200" b="1" dirty="0">
                <a:cs typeface="Times New Roman" panose="02020603050405020304" pitchFamily="18" charset="0"/>
              </a:rPr>
              <a:t>. без </a:t>
            </a:r>
            <a:r>
              <a:rPr lang="ru-RU" sz="1200" b="1" dirty="0" smtClean="0">
                <a:cs typeface="Times New Roman" panose="02020603050405020304" pitchFamily="18" charset="0"/>
              </a:rPr>
              <a:t>ДДС</a:t>
            </a:r>
            <a:endParaRPr lang="bg-BG" sz="1200" b="1" dirty="0"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1524000" y="154104"/>
            <a:ext cx="2424545" cy="812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Subtitle 9"/>
          <p:cNvSpPr txBox="1">
            <a:spLocks/>
          </p:cNvSpPr>
          <p:nvPr/>
        </p:nvSpPr>
        <p:spPr>
          <a:xfrm>
            <a:off x="1524000" y="5866649"/>
            <a:ext cx="9144000" cy="87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g-BG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4D3946-1578-41C0-B4DE-83645896C6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90" y="112785"/>
            <a:ext cx="112471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5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rgbClr val="0070C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849" y="2818180"/>
            <a:ext cx="10515600" cy="69414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bg-BG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endParaRPr lang="bg-BG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1524000" y="154104"/>
            <a:ext cx="2424545" cy="812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ubtitle 9"/>
          <p:cNvSpPr txBox="1">
            <a:spLocks/>
          </p:cNvSpPr>
          <p:nvPr/>
        </p:nvSpPr>
        <p:spPr>
          <a:xfrm>
            <a:off x="1524000" y="5866649"/>
            <a:ext cx="9144000" cy="87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www.eufunds.bg</a:t>
            </a:r>
            <a:r>
              <a:rPr lang="bg-BG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bg-BG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5583DA-FB57-4C29-994C-0EAE591BCF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90" y="112785"/>
            <a:ext cx="112471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21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1084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НАЦИОНАЛЕН ПЛАН ЗА ВЪЗСТАНОВЯВАНЕ И УСТОЙЧИВОСТ    Стълб Иновативна България   Ключова област Образование и умения  програми и проекти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Stancheva</dc:creator>
  <cp:lastModifiedBy>Alexandra Dimitrova</cp:lastModifiedBy>
  <cp:revision>32</cp:revision>
  <dcterms:created xsi:type="dcterms:W3CDTF">2021-03-15T08:57:08Z</dcterms:created>
  <dcterms:modified xsi:type="dcterms:W3CDTF">2021-06-29T11:37:22Z</dcterms:modified>
</cp:coreProperties>
</file>